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0" r:id="rId4"/>
  </p:sldMasterIdLst>
  <p:notesMasterIdLst>
    <p:notesMasterId r:id="rId18"/>
  </p:notesMasterIdLst>
  <p:handoutMasterIdLst>
    <p:handoutMasterId r:id="rId19"/>
  </p:handoutMasterIdLst>
  <p:sldIdLst>
    <p:sldId id="256" r:id="rId5"/>
    <p:sldId id="258" r:id="rId6"/>
    <p:sldId id="286" r:id="rId7"/>
    <p:sldId id="287" r:id="rId8"/>
    <p:sldId id="276" r:id="rId9"/>
    <p:sldId id="278" r:id="rId10"/>
    <p:sldId id="279" r:id="rId11"/>
    <p:sldId id="281" r:id="rId12"/>
    <p:sldId id="280" r:id="rId13"/>
    <p:sldId id="282" r:id="rId14"/>
    <p:sldId id="283" r:id="rId15"/>
    <p:sldId id="285" r:id="rId16"/>
    <p:sldId id="28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8460CD-C490-4461-B306-60FC0DEA134D}" v="20" dt="2021-01-27T14:59:35.7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033" autoAdjust="0"/>
  </p:normalViewPr>
  <p:slideViewPr>
    <p:cSldViewPr snapToGrid="0" snapToObjects="1">
      <p:cViewPr varScale="1">
        <p:scale>
          <a:sx n="115" d="100"/>
          <a:sy n="115" d="100"/>
        </p:scale>
        <p:origin x="432" y="114"/>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yt-Hallett, Jon  (ASD-W)" userId="S::jon.hoyt-hallett@nbed.nb.ca::bc133b62-f4b5-41f1-8c3b-7cb5277c543d" providerId="AD" clId="Web-{FA8460CD-C490-4461-B306-60FC0DEA134D}"/>
    <pc:docChg chg="modSld">
      <pc:chgData name="Hoyt-Hallett, Jon  (ASD-W)" userId="S::jon.hoyt-hallett@nbed.nb.ca::bc133b62-f4b5-41f1-8c3b-7cb5277c543d" providerId="AD" clId="Web-{FA8460CD-C490-4461-B306-60FC0DEA134D}" dt="2021-01-27T14:59:32.629" v="8" actId="20577"/>
      <pc:docMkLst>
        <pc:docMk/>
      </pc:docMkLst>
      <pc:sldChg chg="modSp">
        <pc:chgData name="Hoyt-Hallett, Jon  (ASD-W)" userId="S::jon.hoyt-hallett@nbed.nb.ca::bc133b62-f4b5-41f1-8c3b-7cb5277c543d" providerId="AD" clId="Web-{FA8460CD-C490-4461-B306-60FC0DEA134D}" dt="2021-01-27T14:58:10.660" v="0" actId="20577"/>
        <pc:sldMkLst>
          <pc:docMk/>
          <pc:sldMk cId="3321110445" sldId="276"/>
        </pc:sldMkLst>
        <pc:spChg chg="mod">
          <ac:chgData name="Hoyt-Hallett, Jon  (ASD-W)" userId="S::jon.hoyt-hallett@nbed.nb.ca::bc133b62-f4b5-41f1-8c3b-7cb5277c543d" providerId="AD" clId="Web-{FA8460CD-C490-4461-B306-60FC0DEA134D}" dt="2021-01-27T14:58:10.660" v="0" actId="20577"/>
          <ac:spMkLst>
            <pc:docMk/>
            <pc:sldMk cId="3321110445" sldId="276"/>
            <ac:spMk id="2" creationId="{F714B02C-131A-4802-8023-341F975346F4}"/>
          </ac:spMkLst>
        </pc:spChg>
      </pc:sldChg>
      <pc:sldChg chg="modSp">
        <pc:chgData name="Hoyt-Hallett, Jon  (ASD-W)" userId="S::jon.hoyt-hallett@nbed.nb.ca::bc133b62-f4b5-41f1-8c3b-7cb5277c543d" providerId="AD" clId="Web-{FA8460CD-C490-4461-B306-60FC0DEA134D}" dt="2021-01-27T14:59:14.458" v="6" actId="20577"/>
        <pc:sldMkLst>
          <pc:docMk/>
          <pc:sldMk cId="3357132675" sldId="281"/>
        </pc:sldMkLst>
        <pc:spChg chg="mod">
          <ac:chgData name="Hoyt-Hallett, Jon  (ASD-W)" userId="S::jon.hoyt-hallett@nbed.nb.ca::bc133b62-f4b5-41f1-8c3b-7cb5277c543d" providerId="AD" clId="Web-{FA8460CD-C490-4461-B306-60FC0DEA134D}" dt="2021-01-27T14:59:14.458" v="6" actId="20577"/>
          <ac:spMkLst>
            <pc:docMk/>
            <pc:sldMk cId="3357132675" sldId="281"/>
            <ac:spMk id="3" creationId="{B2CC0C3A-C901-4DC1-8617-9AA2E2377433}"/>
          </ac:spMkLst>
        </pc:spChg>
      </pc:sldChg>
      <pc:sldChg chg="modSp">
        <pc:chgData name="Hoyt-Hallett, Jon  (ASD-W)" userId="S::jon.hoyt-hallett@nbed.nb.ca::bc133b62-f4b5-41f1-8c3b-7cb5277c543d" providerId="AD" clId="Web-{FA8460CD-C490-4461-B306-60FC0DEA134D}" dt="2021-01-27T14:59:32.629" v="8" actId="20577"/>
        <pc:sldMkLst>
          <pc:docMk/>
          <pc:sldMk cId="3421406275" sldId="282"/>
        </pc:sldMkLst>
        <pc:spChg chg="mod">
          <ac:chgData name="Hoyt-Hallett, Jon  (ASD-W)" userId="S::jon.hoyt-hallett@nbed.nb.ca::bc133b62-f4b5-41f1-8c3b-7cb5277c543d" providerId="AD" clId="Web-{FA8460CD-C490-4461-B306-60FC0DEA134D}" dt="2021-01-27T14:59:32.629" v="8" actId="20577"/>
          <ac:spMkLst>
            <pc:docMk/>
            <pc:sldMk cId="3421406275" sldId="282"/>
            <ac:spMk id="3" creationId="{B2CC0C3A-C901-4DC1-8617-9AA2E237743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7F2D40-DF92-4ADE-A761-CBF896599C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74F42E9-55BA-437C-85B3-324B4E2BF2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6D81A9-CFC2-4640-899E-DD3E177BE50A}" type="datetimeFigureOut">
              <a:rPr lang="en-US" smtClean="0"/>
              <a:t>2/21/2022</a:t>
            </a:fld>
            <a:endParaRPr lang="en-US" dirty="0"/>
          </a:p>
        </p:txBody>
      </p:sp>
      <p:sp>
        <p:nvSpPr>
          <p:cNvPr id="4" name="Footer Placeholder 3">
            <a:extLst>
              <a:ext uri="{FF2B5EF4-FFF2-40B4-BE49-F238E27FC236}">
                <a16:creationId xmlns:a16="http://schemas.microsoft.com/office/drawing/2014/main" id="{407DF0FD-84A5-462F-A0AC-B2CEF6020C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D85C710-014C-4C89-9B64-843B9863CEB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C605DA-80A8-4B7B-B889-6C5700BB4CEA}" type="slidenum">
              <a:rPr lang="en-US" smtClean="0"/>
              <a:t>‹#›</a:t>
            </a:fld>
            <a:endParaRPr lang="en-US" dirty="0"/>
          </a:p>
        </p:txBody>
      </p:sp>
    </p:spTree>
    <p:extLst>
      <p:ext uri="{BB962C8B-B14F-4D97-AF65-F5344CB8AC3E}">
        <p14:creationId xmlns:p14="http://schemas.microsoft.com/office/powerpoint/2010/main" val="2166539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E50F4-C55A-473A-A70B-4B042EF011A9}" type="datetimeFigureOut">
              <a:rPr lang="en-US" smtClean="0"/>
              <a:t>2/21/2022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544625-0ADF-4414-89A2-9E135F0C849F}" type="slidenum">
              <a:rPr lang="en-US" smtClean="0"/>
              <a:t>‹#›</a:t>
            </a:fld>
            <a:endParaRPr lang="en-US" dirty="0"/>
          </a:p>
        </p:txBody>
      </p:sp>
    </p:spTree>
    <p:extLst>
      <p:ext uri="{BB962C8B-B14F-4D97-AF65-F5344CB8AC3E}">
        <p14:creationId xmlns:p14="http://schemas.microsoft.com/office/powerpoint/2010/main" val="112222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1</a:t>
            </a:fld>
            <a:endParaRPr lang="en-US" dirty="0"/>
          </a:p>
        </p:txBody>
      </p:sp>
    </p:spTree>
    <p:extLst>
      <p:ext uri="{BB962C8B-B14F-4D97-AF65-F5344CB8AC3E}">
        <p14:creationId xmlns:p14="http://schemas.microsoft.com/office/powerpoint/2010/main" val="3749808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2</a:t>
            </a:fld>
            <a:endParaRPr lang="en-US" dirty="0"/>
          </a:p>
        </p:txBody>
      </p:sp>
    </p:spTree>
    <p:extLst>
      <p:ext uri="{BB962C8B-B14F-4D97-AF65-F5344CB8AC3E}">
        <p14:creationId xmlns:p14="http://schemas.microsoft.com/office/powerpoint/2010/main" val="1636654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3</a:t>
            </a:fld>
            <a:endParaRPr lang="en-US" dirty="0"/>
          </a:p>
        </p:txBody>
      </p:sp>
    </p:spTree>
    <p:extLst>
      <p:ext uri="{BB962C8B-B14F-4D97-AF65-F5344CB8AC3E}">
        <p14:creationId xmlns:p14="http://schemas.microsoft.com/office/powerpoint/2010/main" val="891316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4</a:t>
            </a:fld>
            <a:endParaRPr lang="en-US" dirty="0"/>
          </a:p>
        </p:txBody>
      </p:sp>
    </p:spTree>
    <p:extLst>
      <p:ext uri="{BB962C8B-B14F-4D97-AF65-F5344CB8AC3E}">
        <p14:creationId xmlns:p14="http://schemas.microsoft.com/office/powerpoint/2010/main" val="392278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87DE6118-2437-4B30-8E3C-4D2BE6020583}" type="datetimeFigureOut">
              <a:rPr lang="en-US" smtClean="0"/>
              <a:pPr/>
              <a:t>2/21/2022</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9E57DC2-970A-4B3E-BB1C-7A09969E49DF}"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482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79016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70395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7730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32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0341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45481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2/21/2022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03777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2/21/2022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5404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842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7899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87DE6118-2437-4B30-8E3C-4D2BE6020583}" type="datetimeFigureOut">
              <a:rPr lang="en-US" smtClean="0"/>
              <a:pPr/>
              <a:t>2/21/2022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4527898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perc.org/articles/less-more-when-it-comes-packag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8.xml"/><Relationship Id="rId5" Type="http://schemas.openxmlformats.org/officeDocument/2006/relationships/hyperlink" Target="mailto:Becky.Geneau@scienceeast.nb.ca" TargetMode="External"/><Relationship Id="rId4" Type="http://schemas.openxmlformats.org/officeDocument/2006/relationships/hyperlink" Target="https://youthscience.ca/north-west-new-brunswic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C7600-5BA8-4A54-887F-74AF87750A31}"/>
              </a:ext>
            </a:extLst>
          </p:cNvPr>
          <p:cNvSpPr>
            <a:spLocks noGrp="1"/>
          </p:cNvSpPr>
          <p:nvPr>
            <p:ph type="ctrTitle"/>
          </p:nvPr>
        </p:nvSpPr>
        <p:spPr>
          <a:xfrm>
            <a:off x="536173" y="515788"/>
            <a:ext cx="4341090" cy="3221502"/>
          </a:xfrm>
        </p:spPr>
        <p:txBody>
          <a:bodyPr>
            <a:noAutofit/>
          </a:bodyPr>
          <a:lstStyle/>
          <a:p>
            <a:pPr>
              <a:lnSpc>
                <a:spcPct val="90000"/>
              </a:lnSpc>
            </a:pPr>
            <a:r>
              <a:rPr lang="en-US" sz="3500" b="1" dirty="0">
                <a:solidFill>
                  <a:schemeClr val="accent4"/>
                </a:solidFill>
              </a:rPr>
              <a:t>Anglophone School </a:t>
            </a:r>
            <a:r>
              <a:rPr lang="en-US" sz="3500" b="1" dirty="0" smtClean="0">
                <a:solidFill>
                  <a:schemeClr val="accent4"/>
                </a:solidFill>
              </a:rPr>
              <a:t>Districts Virtual </a:t>
            </a:r>
            <a:r>
              <a:rPr lang="en-US" sz="3500" b="1" dirty="0">
                <a:solidFill>
                  <a:schemeClr val="accent4"/>
                </a:solidFill>
              </a:rPr>
              <a:t/>
            </a:r>
            <a:br>
              <a:rPr lang="en-US" sz="3500" b="1" dirty="0">
                <a:solidFill>
                  <a:schemeClr val="accent4"/>
                </a:solidFill>
              </a:rPr>
            </a:br>
            <a:r>
              <a:rPr lang="en-US" sz="3500" b="1" dirty="0" smtClean="0">
                <a:solidFill>
                  <a:schemeClr val="accent4"/>
                </a:solidFill>
              </a:rPr>
              <a:t>Template</a:t>
            </a:r>
            <a:br>
              <a:rPr lang="en-US" sz="3500" b="1" dirty="0" smtClean="0">
                <a:solidFill>
                  <a:schemeClr val="accent4"/>
                </a:solidFill>
              </a:rPr>
            </a:br>
            <a:r>
              <a:rPr lang="en-US" sz="3500" dirty="0" smtClean="0">
                <a:solidFill>
                  <a:schemeClr val="accent4"/>
                </a:solidFill>
              </a:rPr>
              <a:t>for Regional STEM Fairs</a:t>
            </a:r>
            <a:endParaRPr lang="en-US" sz="3500" b="1" dirty="0">
              <a:solidFill>
                <a:schemeClr val="accent4"/>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6857" y="4199809"/>
            <a:ext cx="1677087" cy="221799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814" y="316906"/>
            <a:ext cx="457201" cy="94640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35946" y="790109"/>
            <a:ext cx="7215320" cy="5087390"/>
          </a:xfrm>
          <a:prstGeom prst="rect">
            <a:avLst/>
          </a:prstGeom>
        </p:spPr>
      </p:pic>
    </p:spTree>
    <p:extLst>
      <p:ext uri="{BB962C8B-B14F-4D97-AF65-F5344CB8AC3E}">
        <p14:creationId xmlns:p14="http://schemas.microsoft.com/office/powerpoint/2010/main" val="341772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1180407" y="674888"/>
            <a:ext cx="9793355" cy="898674"/>
          </a:xfrm>
        </p:spPr>
        <p:txBody>
          <a:bodyPr anchor="b">
            <a:noAutofit/>
          </a:bodyPr>
          <a:lstStyle/>
          <a:p>
            <a:r>
              <a:rPr lang="en-US" sz="4800" dirty="0">
                <a:solidFill>
                  <a:schemeClr val="accent4"/>
                </a:solidFill>
              </a:rPr>
              <a:t>Analyze and Interpret: So What?</a:t>
            </a:r>
          </a:p>
        </p:txBody>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2004619"/>
            <a:ext cx="10668001" cy="4221180"/>
          </a:xfrm>
        </p:spPr>
        <p:txBody>
          <a:bodyPr anchor="t">
            <a:noAutofit/>
          </a:bodyPr>
          <a:lstStyle/>
          <a:p>
            <a:pPr marL="0" indent="0" algn="l">
              <a:buNone/>
            </a:pPr>
            <a:r>
              <a:rPr lang="en-US" sz="2000" b="0" i="1" dirty="0">
                <a:solidFill>
                  <a:srgbClr val="373737"/>
                </a:solidFill>
                <a:effectLst/>
                <a:latin typeface="Century Gothic" panose="020B0502020202020204" pitchFamily="34" charset="0"/>
              </a:rPr>
              <a:t>Tell us why your results are important and what they mean.</a:t>
            </a:r>
            <a:endParaRPr lang="en-US" sz="2000" b="0" i="0" dirty="0">
              <a:solidFill>
                <a:srgbClr val="373737"/>
              </a:solidFill>
              <a:effectLst/>
              <a:latin typeface="Century Gothic" panose="020B0502020202020204" pitchFamily="34" charset="0"/>
            </a:endParaRPr>
          </a:p>
          <a:p>
            <a:pPr marL="0" indent="0" algn="l">
              <a:buNone/>
            </a:pPr>
            <a:r>
              <a:rPr lang="en-US" sz="2000" b="0" i="0" dirty="0">
                <a:solidFill>
                  <a:srgbClr val="373737"/>
                </a:solidFill>
                <a:effectLst/>
                <a:latin typeface="Century Gothic" panose="020B0502020202020204" pitchFamily="34" charset="0"/>
              </a:rPr>
              <a:t>You can use project sections, such as discussion and conclusion or a more narrative approach.</a:t>
            </a:r>
          </a:p>
          <a:p>
            <a:pPr marL="0" indent="0" algn="l">
              <a:buNone/>
            </a:pPr>
            <a:endParaRPr lang="en-US" sz="2000" b="0" i="0" dirty="0">
              <a:solidFill>
                <a:srgbClr val="373737"/>
              </a:solidFill>
              <a:effectLst/>
              <a:latin typeface="Century Gothic" panose="020B0502020202020204" pitchFamily="34" charset="0"/>
            </a:endParaRPr>
          </a:p>
          <a:p>
            <a:pPr marL="0" indent="0" algn="l">
              <a:buNone/>
            </a:pPr>
            <a:r>
              <a:rPr lang="en-US" sz="2000" b="0" i="0" dirty="0">
                <a:solidFill>
                  <a:srgbClr val="373737"/>
                </a:solidFill>
                <a:effectLst/>
                <a:latin typeface="Century Gothic" panose="020B0502020202020204" pitchFamily="34" charset="0"/>
              </a:rPr>
              <a:t>Here are ideas that you could include in this section:</a:t>
            </a:r>
          </a:p>
          <a:p>
            <a:pPr lvl="1"/>
            <a:r>
              <a:rPr lang="en-US" sz="1800" b="0" i="0" dirty="0">
                <a:solidFill>
                  <a:srgbClr val="373737"/>
                </a:solidFill>
                <a:effectLst/>
                <a:latin typeface="Century Gothic" panose="020B0502020202020204" pitchFamily="34" charset="0"/>
              </a:rPr>
              <a:t>What are the conclusions you can draw from your results?</a:t>
            </a:r>
          </a:p>
          <a:p>
            <a:pPr lvl="1"/>
            <a:r>
              <a:rPr lang="en-US" sz="1800" b="0" i="0" dirty="0">
                <a:solidFill>
                  <a:srgbClr val="373737"/>
                </a:solidFill>
                <a:effectLst/>
                <a:latin typeface="Century Gothic" panose="020B0502020202020204" pitchFamily="34" charset="0"/>
              </a:rPr>
              <a:t>What did you learn from your results?</a:t>
            </a:r>
          </a:p>
          <a:p>
            <a:pPr marL="0" indent="0" algn="l">
              <a:buNone/>
            </a:pPr>
            <a:endParaRPr lang="en-US" sz="2000" b="1" i="0" dirty="0">
              <a:solidFill>
                <a:srgbClr val="363636"/>
              </a:solidFill>
              <a:effectLst/>
              <a:latin typeface="Century Gothic" panose="020B0502020202020204" pitchFamily="34" charset="0"/>
            </a:endParaRPr>
          </a:p>
          <a:p>
            <a:pPr marL="0" indent="0" algn="l">
              <a:buNone/>
            </a:pPr>
            <a:r>
              <a:rPr lang="en-US" sz="2000" b="1" i="0" dirty="0">
                <a:solidFill>
                  <a:srgbClr val="363636"/>
                </a:solidFill>
                <a:effectLst/>
                <a:latin typeface="Century Gothic" panose="020B0502020202020204" pitchFamily="34" charset="0"/>
              </a:rPr>
              <a:t>MAXIMUM </a:t>
            </a:r>
            <a:r>
              <a:rPr lang="en-US" sz="2000" b="1" dirty="0">
                <a:solidFill>
                  <a:srgbClr val="363636"/>
                </a:solidFill>
                <a:latin typeface="Century Gothic" panose="020B0502020202020204" pitchFamily="34" charset="0"/>
              </a:rPr>
              <a:t>250</a:t>
            </a:r>
            <a:r>
              <a:rPr lang="en-US" sz="2000" b="1" i="0" dirty="0">
                <a:solidFill>
                  <a:srgbClr val="363636"/>
                </a:solidFill>
                <a:effectLst/>
                <a:latin typeface="Century Gothic" panose="020B0502020202020204" pitchFamily="34" charset="0"/>
              </a:rPr>
              <a:t> WORDS AND 5 IMAGES</a:t>
            </a:r>
            <a:endParaRPr lang="en-US" sz="2000" b="0" i="0" dirty="0">
              <a:solidFill>
                <a:srgbClr val="373737"/>
              </a:solidFill>
              <a:effectLst/>
              <a:latin typeface="Century Gothic" panose="020B05020202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3421406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1180407" y="632200"/>
            <a:ext cx="9793355" cy="898674"/>
          </a:xfrm>
        </p:spPr>
        <p:txBody>
          <a:bodyPr anchor="b">
            <a:noAutofit/>
          </a:bodyPr>
          <a:lstStyle/>
          <a:p>
            <a:r>
              <a:rPr lang="en-US" sz="4400" dirty="0">
                <a:solidFill>
                  <a:schemeClr val="accent4"/>
                </a:solidFill>
              </a:rPr>
              <a:t>Analyze and Interpret: </a:t>
            </a:r>
            <a:r>
              <a:rPr lang="en-US" sz="4400" dirty="0" smtClean="0">
                <a:solidFill>
                  <a:schemeClr val="accent4"/>
                </a:solidFill>
              </a:rPr>
              <a:t>What’s next?</a:t>
            </a:r>
            <a:endParaRPr lang="en-US" sz="4400" dirty="0">
              <a:solidFill>
                <a:schemeClr val="accent4"/>
              </a:solidFill>
            </a:endParaRPr>
          </a:p>
        </p:txBody>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1947381"/>
            <a:ext cx="10668001" cy="4039190"/>
          </a:xfrm>
        </p:spPr>
        <p:txBody>
          <a:bodyPr anchor="t">
            <a:noAutofit/>
          </a:bodyPr>
          <a:lstStyle/>
          <a:p>
            <a:pPr marL="0" indent="0" algn="l">
              <a:buNone/>
            </a:pPr>
            <a:r>
              <a:rPr lang="en-US" sz="2000" b="0" i="1" dirty="0">
                <a:solidFill>
                  <a:srgbClr val="373737"/>
                </a:solidFill>
                <a:effectLst/>
                <a:latin typeface="Century Gothic" panose="020B0502020202020204" pitchFamily="34" charset="0"/>
              </a:rPr>
              <a:t>Tell us how you could extend your project.</a:t>
            </a:r>
            <a:endParaRPr lang="en-US" sz="2000" b="0" i="0" dirty="0">
              <a:solidFill>
                <a:srgbClr val="373737"/>
              </a:solidFill>
              <a:effectLst/>
              <a:latin typeface="Century Gothic" panose="020B0502020202020204" pitchFamily="34" charset="0"/>
            </a:endParaRPr>
          </a:p>
          <a:p>
            <a:pPr marL="0" indent="0" algn="l">
              <a:buNone/>
            </a:pPr>
            <a:r>
              <a:rPr lang="en-US" sz="2000" b="0" i="0" dirty="0">
                <a:solidFill>
                  <a:srgbClr val="373737"/>
                </a:solidFill>
                <a:effectLst/>
                <a:latin typeface="Century Gothic" panose="020B0502020202020204" pitchFamily="34" charset="0"/>
              </a:rPr>
              <a:t>You can use project sections, such as further research and future improvements or a more narrative approach.</a:t>
            </a:r>
          </a:p>
          <a:p>
            <a:pPr marL="0" indent="0" algn="l">
              <a:buNone/>
            </a:pPr>
            <a:endParaRPr lang="en-US" sz="2000" b="0" i="0" dirty="0">
              <a:solidFill>
                <a:srgbClr val="373737"/>
              </a:solidFill>
              <a:effectLst/>
              <a:latin typeface="Century Gothic" panose="020B0502020202020204" pitchFamily="34" charset="0"/>
            </a:endParaRPr>
          </a:p>
          <a:p>
            <a:pPr marL="0" indent="0" algn="l">
              <a:buNone/>
            </a:pPr>
            <a:r>
              <a:rPr lang="en-US" sz="2000" b="0" i="0" dirty="0">
                <a:solidFill>
                  <a:srgbClr val="373737"/>
                </a:solidFill>
                <a:effectLst/>
                <a:latin typeface="Century Gothic" panose="020B0502020202020204" pitchFamily="34" charset="0"/>
              </a:rPr>
              <a:t>Here are ideas that you could include in this section:</a:t>
            </a:r>
          </a:p>
          <a:p>
            <a:pPr lvl="1"/>
            <a:r>
              <a:rPr lang="en-US" sz="1800" b="0" i="0" dirty="0">
                <a:solidFill>
                  <a:srgbClr val="373737"/>
                </a:solidFill>
                <a:effectLst/>
                <a:latin typeface="Century Gothic" panose="020B0502020202020204" pitchFamily="34" charset="0"/>
              </a:rPr>
              <a:t>What could you have done differently?</a:t>
            </a:r>
          </a:p>
          <a:p>
            <a:pPr lvl="1"/>
            <a:r>
              <a:rPr lang="en-US" sz="1800" b="0" i="0" dirty="0">
                <a:solidFill>
                  <a:srgbClr val="373737"/>
                </a:solidFill>
                <a:effectLst/>
                <a:latin typeface="Century Gothic" panose="020B0502020202020204" pitchFamily="34" charset="0"/>
              </a:rPr>
              <a:t>How could you improve your project?</a:t>
            </a:r>
          </a:p>
          <a:p>
            <a:pPr lvl="1"/>
            <a:r>
              <a:rPr lang="en-US" sz="1800" b="0" i="0" dirty="0">
                <a:solidFill>
                  <a:srgbClr val="373737"/>
                </a:solidFill>
                <a:effectLst/>
                <a:latin typeface="Century Gothic" panose="020B0502020202020204" pitchFamily="34" charset="0"/>
              </a:rPr>
              <a:t>What are the next steps?</a:t>
            </a:r>
          </a:p>
          <a:p>
            <a:pPr marL="0" indent="0" algn="l">
              <a:buNone/>
            </a:pPr>
            <a:endParaRPr lang="en-US" sz="2000" b="1" i="0" dirty="0">
              <a:solidFill>
                <a:srgbClr val="363636"/>
              </a:solidFill>
              <a:effectLst/>
              <a:latin typeface="Century Gothic" panose="020B0502020202020204" pitchFamily="34" charset="0"/>
            </a:endParaRPr>
          </a:p>
          <a:p>
            <a:pPr marL="0" indent="0" algn="l">
              <a:buNone/>
            </a:pPr>
            <a:r>
              <a:rPr lang="en-US" sz="2000" b="1" i="0" dirty="0">
                <a:solidFill>
                  <a:srgbClr val="363636"/>
                </a:solidFill>
                <a:effectLst/>
                <a:latin typeface="Century Gothic" panose="020B0502020202020204" pitchFamily="34" charset="0"/>
              </a:rPr>
              <a:t>MAXIMUM 100 WORDS AND 5 IMAGES</a:t>
            </a:r>
            <a:endParaRPr lang="en-US" sz="2000" b="0" i="0" dirty="0">
              <a:solidFill>
                <a:srgbClr val="373737"/>
              </a:solidFill>
              <a:effectLst/>
              <a:latin typeface="Century Gothic" panose="020B05020202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2763043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1199322" y="632200"/>
            <a:ext cx="9793355" cy="898674"/>
          </a:xfrm>
        </p:spPr>
        <p:txBody>
          <a:bodyPr anchor="b">
            <a:noAutofit/>
          </a:bodyPr>
          <a:lstStyle/>
          <a:p>
            <a:r>
              <a:rPr lang="en-US" sz="4400" dirty="0">
                <a:solidFill>
                  <a:schemeClr val="accent4"/>
                </a:solidFill>
              </a:rPr>
              <a:t>References</a:t>
            </a:r>
          </a:p>
        </p:txBody>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2862469"/>
            <a:ext cx="10668001" cy="3363331"/>
          </a:xfrm>
        </p:spPr>
        <p:txBody>
          <a:bodyPr numCol="2" anchor="t">
            <a:noAutofit/>
          </a:bodyPr>
          <a:lstStyle/>
          <a:p>
            <a:pPr marL="0" indent="0" algn="l">
              <a:buNone/>
            </a:pPr>
            <a:r>
              <a:rPr lang="en-US" sz="2000" b="1" i="0" dirty="0">
                <a:solidFill>
                  <a:srgbClr val="363636"/>
                </a:solidFill>
                <a:effectLst/>
                <a:latin typeface="Century Gothic" panose="020B0502020202020204" pitchFamily="34" charset="0"/>
              </a:rPr>
              <a:t>Journal articles:</a:t>
            </a:r>
            <a:endParaRPr lang="en-US" sz="2000" b="0" i="0" dirty="0">
              <a:solidFill>
                <a:srgbClr val="373737"/>
              </a:solidFill>
              <a:effectLst/>
              <a:latin typeface="Century Gothic" panose="020B0502020202020204" pitchFamily="34" charset="0"/>
            </a:endParaRPr>
          </a:p>
          <a:p>
            <a:pPr marL="0" indent="0" algn="l">
              <a:buNone/>
            </a:pPr>
            <a:r>
              <a:rPr lang="en-US" sz="1400" b="0" i="0" dirty="0">
                <a:solidFill>
                  <a:srgbClr val="373737"/>
                </a:solidFill>
                <a:effectLst/>
                <a:latin typeface="Century Gothic" panose="020B0502020202020204" pitchFamily="34" charset="0"/>
              </a:rPr>
              <a:t>Denisov, I. G., &amp; </a:t>
            </a:r>
            <a:r>
              <a:rPr lang="en-US" sz="1400" b="0" i="0" dirty="0" err="1">
                <a:solidFill>
                  <a:srgbClr val="373737"/>
                </a:solidFill>
                <a:effectLst/>
                <a:latin typeface="Century Gothic" panose="020B0502020202020204" pitchFamily="34" charset="0"/>
              </a:rPr>
              <a:t>Sligar</a:t>
            </a:r>
            <a:r>
              <a:rPr lang="en-US" sz="1400" b="0" i="0" dirty="0">
                <a:solidFill>
                  <a:srgbClr val="373737"/>
                </a:solidFill>
                <a:effectLst/>
                <a:latin typeface="Century Gothic" panose="020B0502020202020204" pitchFamily="34" charset="0"/>
              </a:rPr>
              <a:t>, S. G. (2017). </a:t>
            </a:r>
            <a:r>
              <a:rPr lang="en-US" sz="1400" b="0" i="0" dirty="0" err="1">
                <a:solidFill>
                  <a:srgbClr val="373737"/>
                </a:solidFill>
                <a:effectLst/>
                <a:latin typeface="Century Gothic" panose="020B0502020202020204" pitchFamily="34" charset="0"/>
              </a:rPr>
              <a:t>Nanodiscs</a:t>
            </a:r>
            <a:r>
              <a:rPr lang="en-US" sz="1400" b="0" i="0" dirty="0">
                <a:solidFill>
                  <a:srgbClr val="373737"/>
                </a:solidFill>
                <a:effectLst/>
                <a:latin typeface="Century Gothic" panose="020B0502020202020204" pitchFamily="34" charset="0"/>
              </a:rPr>
              <a:t> in membrane biochemistry and biophysics. Chemical Reviews, 117(6), 4669-4713.</a:t>
            </a:r>
          </a:p>
          <a:p>
            <a:pPr marL="0" indent="0" algn="l">
              <a:buNone/>
            </a:pPr>
            <a:r>
              <a:rPr lang="en-US" sz="2000" b="1" i="0" dirty="0">
                <a:solidFill>
                  <a:srgbClr val="363636"/>
                </a:solidFill>
                <a:effectLst/>
                <a:latin typeface="Century Gothic" panose="020B0502020202020204" pitchFamily="34" charset="0"/>
              </a:rPr>
              <a:t>Books:</a:t>
            </a:r>
            <a:endParaRPr lang="en-US" sz="2000" b="0" i="0" dirty="0">
              <a:solidFill>
                <a:srgbClr val="373737"/>
              </a:solidFill>
              <a:effectLst/>
              <a:latin typeface="Century Gothic" panose="020B0502020202020204" pitchFamily="34" charset="0"/>
            </a:endParaRPr>
          </a:p>
          <a:p>
            <a:pPr marL="0" indent="0" algn="l">
              <a:buNone/>
            </a:pPr>
            <a:r>
              <a:rPr lang="en-US" sz="1400" b="0" i="0" dirty="0" err="1">
                <a:solidFill>
                  <a:srgbClr val="373737"/>
                </a:solidFill>
                <a:effectLst/>
                <a:latin typeface="Century Gothic" panose="020B0502020202020204" pitchFamily="34" charset="0"/>
              </a:rPr>
              <a:t>Eby</a:t>
            </a:r>
            <a:r>
              <a:rPr lang="en-US" sz="1400" b="0" i="0" dirty="0">
                <a:solidFill>
                  <a:srgbClr val="373737"/>
                </a:solidFill>
                <a:effectLst/>
                <a:latin typeface="Century Gothic" panose="020B0502020202020204" pitchFamily="34" charset="0"/>
              </a:rPr>
              <a:t>, G. N. (2016). Principles of environmental geochemistry. Waveland Press.</a:t>
            </a:r>
          </a:p>
          <a:p>
            <a:pPr marL="0" indent="0">
              <a:buNone/>
            </a:pPr>
            <a:r>
              <a:rPr lang="en-US" sz="2000" b="1" dirty="0">
                <a:solidFill>
                  <a:srgbClr val="363636"/>
                </a:solidFill>
                <a:latin typeface="Century Gothic" panose="020B0502020202020204" pitchFamily="34" charset="0"/>
              </a:rPr>
              <a:t>Webpages:</a:t>
            </a:r>
            <a:endParaRPr lang="en-US" sz="2000" b="1" dirty="0">
              <a:solidFill>
                <a:srgbClr val="373737"/>
              </a:solidFill>
              <a:latin typeface="Century Gothic" panose="020B0502020202020204" pitchFamily="34" charset="0"/>
            </a:endParaRPr>
          </a:p>
          <a:p>
            <a:pPr marL="0" indent="0">
              <a:buNone/>
            </a:pPr>
            <a:r>
              <a:rPr lang="en-US" sz="1400" dirty="0">
                <a:solidFill>
                  <a:srgbClr val="373737"/>
                </a:solidFill>
                <a:latin typeface="Century Gothic" panose="020B0502020202020204" pitchFamily="34" charset="0"/>
              </a:rPr>
              <a:t>Property and Environment Research Center. (2007, Winter). Less is more when it comes to packaging. Retrieved from </a:t>
            </a:r>
            <a:r>
              <a:rPr lang="en-US" sz="1400" u="sng" dirty="0">
                <a:solidFill>
                  <a:srgbClr val="00ADEE"/>
                </a:solidFill>
                <a:latin typeface="Century Gothic" panose="020B0502020202020204" pitchFamily="34" charset="0"/>
                <a:hlinkClick r:id="rId2"/>
              </a:rPr>
              <a:t>http://perc.org/articles/less-more-when-it-comes-packaging</a:t>
            </a:r>
            <a:endParaRPr lang="en-US" sz="1400" dirty="0">
              <a:solidFill>
                <a:srgbClr val="373737"/>
              </a:solidFill>
              <a:latin typeface="Century Gothic" panose="020B0502020202020204" pitchFamily="34" charset="0"/>
            </a:endParaRPr>
          </a:p>
          <a:p>
            <a:pPr marL="0" indent="0" algn="l">
              <a:buNone/>
            </a:pPr>
            <a:endParaRPr lang="en-US" sz="2000" b="1" i="0" dirty="0">
              <a:solidFill>
                <a:srgbClr val="363636"/>
              </a:solidFill>
              <a:effectLst/>
              <a:latin typeface="Century Gothic" panose="020B0502020202020204" pitchFamily="34" charset="0"/>
            </a:endParaRPr>
          </a:p>
          <a:p>
            <a:pPr marL="0" indent="0" algn="l">
              <a:buNone/>
            </a:pPr>
            <a:r>
              <a:rPr lang="en-US" sz="2000" b="1" i="0" dirty="0">
                <a:solidFill>
                  <a:srgbClr val="363636"/>
                </a:solidFill>
                <a:effectLst/>
                <a:latin typeface="Century Gothic" panose="020B0502020202020204" pitchFamily="34" charset="0"/>
              </a:rPr>
              <a:t>Books/reviews with individual authored chapters:</a:t>
            </a:r>
            <a:endParaRPr lang="en-US" sz="2000" b="0" i="0" dirty="0">
              <a:solidFill>
                <a:srgbClr val="373737"/>
              </a:solidFill>
              <a:effectLst/>
              <a:latin typeface="Century Gothic" panose="020B0502020202020204" pitchFamily="34" charset="0"/>
            </a:endParaRPr>
          </a:p>
          <a:p>
            <a:pPr marL="0" indent="0" algn="l">
              <a:buNone/>
            </a:pPr>
            <a:r>
              <a:rPr lang="en-US" sz="1400" b="0" i="0" dirty="0">
                <a:solidFill>
                  <a:srgbClr val="373737"/>
                </a:solidFill>
                <a:effectLst/>
                <a:latin typeface="Century Gothic" panose="020B0502020202020204" pitchFamily="34" charset="0"/>
              </a:rPr>
              <a:t>Molina, J. R., Yang, P., </a:t>
            </a:r>
            <a:r>
              <a:rPr lang="en-US" sz="1400" b="0" i="0" dirty="0" err="1">
                <a:solidFill>
                  <a:srgbClr val="373737"/>
                </a:solidFill>
                <a:effectLst/>
                <a:latin typeface="Century Gothic" panose="020B0502020202020204" pitchFamily="34" charset="0"/>
              </a:rPr>
              <a:t>Cassivi</a:t>
            </a:r>
            <a:r>
              <a:rPr lang="en-US" sz="1400" b="0" i="0" dirty="0">
                <a:solidFill>
                  <a:srgbClr val="373737"/>
                </a:solidFill>
                <a:effectLst/>
                <a:latin typeface="Century Gothic" panose="020B0502020202020204" pitchFamily="34" charset="0"/>
              </a:rPr>
              <a:t>, S. D., </a:t>
            </a:r>
            <a:r>
              <a:rPr lang="en-US" sz="1400" b="0" i="0" dirty="0" err="1">
                <a:solidFill>
                  <a:srgbClr val="373737"/>
                </a:solidFill>
                <a:effectLst/>
                <a:latin typeface="Century Gothic" panose="020B0502020202020204" pitchFamily="34" charset="0"/>
              </a:rPr>
              <a:t>Schild</a:t>
            </a:r>
            <a:r>
              <a:rPr lang="en-US" sz="1400" b="0" i="0" dirty="0">
                <a:solidFill>
                  <a:srgbClr val="373737"/>
                </a:solidFill>
                <a:effectLst/>
                <a:latin typeface="Century Gothic" panose="020B0502020202020204" pitchFamily="34" charset="0"/>
              </a:rPr>
              <a:t>, S. E., &amp; Adjei, A. A. (2008, May). Non-small cell lung cancer: epidemiology, risk factors, treatment, and survivorship. In Mayo Clinic Proceedings (Vol. 83, No. 5, pp. 584-594). Elsevier.</a:t>
            </a:r>
          </a:p>
          <a:p>
            <a:pPr marL="0" indent="0" algn="l">
              <a:buNone/>
            </a:pPr>
            <a:r>
              <a:rPr lang="en-US" b="1" i="0" dirty="0">
                <a:solidFill>
                  <a:srgbClr val="363636"/>
                </a:solidFill>
                <a:effectLst/>
                <a:latin typeface="Century Gothic" panose="020B0502020202020204" pitchFamily="34" charset="0"/>
              </a:rPr>
              <a:t>Proceedings, conference abstracts:</a:t>
            </a:r>
            <a:endParaRPr lang="en-US" b="1" i="0" dirty="0">
              <a:solidFill>
                <a:srgbClr val="373737"/>
              </a:solidFill>
              <a:effectLst/>
              <a:latin typeface="Century Gothic" panose="020B0502020202020204" pitchFamily="34" charset="0"/>
            </a:endParaRPr>
          </a:p>
          <a:p>
            <a:pPr marL="0" indent="0" algn="l">
              <a:buNone/>
            </a:pPr>
            <a:r>
              <a:rPr lang="en-US" sz="1400" b="0" i="0" dirty="0">
                <a:solidFill>
                  <a:srgbClr val="373737"/>
                </a:solidFill>
                <a:effectLst/>
                <a:latin typeface="Century Gothic" panose="020B0502020202020204" pitchFamily="34" charset="0"/>
              </a:rPr>
              <a:t>Abu-</a:t>
            </a:r>
            <a:r>
              <a:rPr lang="en-US" sz="1400" b="0" i="0" dirty="0" err="1">
                <a:solidFill>
                  <a:srgbClr val="373737"/>
                </a:solidFill>
                <a:effectLst/>
                <a:latin typeface="Century Gothic" panose="020B0502020202020204" pitchFamily="34" charset="0"/>
              </a:rPr>
              <a:t>Jbara</a:t>
            </a:r>
            <a:r>
              <a:rPr lang="en-US" sz="1400" b="0" i="0" dirty="0">
                <a:solidFill>
                  <a:srgbClr val="373737"/>
                </a:solidFill>
                <a:effectLst/>
                <a:latin typeface="Century Gothic" panose="020B0502020202020204" pitchFamily="34" charset="0"/>
              </a:rPr>
              <a:t>, A., &amp; </a:t>
            </a:r>
            <a:r>
              <a:rPr lang="en-US" sz="1400" b="0" i="0" dirty="0" err="1">
                <a:solidFill>
                  <a:srgbClr val="373737"/>
                </a:solidFill>
                <a:effectLst/>
                <a:latin typeface="Century Gothic" panose="020B0502020202020204" pitchFamily="34" charset="0"/>
              </a:rPr>
              <a:t>Radev</a:t>
            </a:r>
            <a:r>
              <a:rPr lang="en-US" sz="1400" b="0" i="0" dirty="0">
                <a:solidFill>
                  <a:srgbClr val="373737"/>
                </a:solidFill>
                <a:effectLst/>
                <a:latin typeface="Century Gothic" panose="020B0502020202020204" pitchFamily="34" charset="0"/>
              </a:rPr>
              <a:t>, D. (2012, June). Reference scope identification in citing sentences. In Proceedings of the 2012 Conference of the North American Chapter of the Association for Computational Linguistics: Human Language Technologies (pp. 80-90). Association for Computational Linguistics.</a:t>
            </a:r>
          </a:p>
          <a:p>
            <a:pPr marL="0" indent="0" algn="l">
              <a:buNone/>
            </a:pPr>
            <a:endParaRPr lang="en-US" sz="1400" b="0" i="0" dirty="0">
              <a:solidFill>
                <a:srgbClr val="373737"/>
              </a:solidFill>
              <a:effectLst/>
              <a:latin typeface="Century Gothic" panose="020B0502020202020204" pitchFamily="34" charset="0"/>
            </a:endParaRPr>
          </a:p>
        </p:txBody>
      </p:sp>
      <p:sp>
        <p:nvSpPr>
          <p:cNvPr id="4" name="TextBox 3">
            <a:extLst>
              <a:ext uri="{FF2B5EF4-FFF2-40B4-BE49-F238E27FC236}">
                <a16:creationId xmlns:a16="http://schemas.microsoft.com/office/drawing/2014/main" id="{F5038F42-9CE4-4311-B972-0892909B81A8}"/>
              </a:ext>
            </a:extLst>
          </p:cNvPr>
          <p:cNvSpPr txBox="1"/>
          <p:nvPr/>
        </p:nvSpPr>
        <p:spPr>
          <a:xfrm>
            <a:off x="901147" y="1643249"/>
            <a:ext cx="10389706" cy="1077218"/>
          </a:xfrm>
          <a:prstGeom prst="rect">
            <a:avLst/>
          </a:prstGeom>
          <a:noFill/>
        </p:spPr>
        <p:txBody>
          <a:bodyPr wrap="square" rtlCol="0">
            <a:spAutoFit/>
          </a:bodyPr>
          <a:lstStyle/>
          <a:p>
            <a:pPr marL="0" indent="0" algn="l">
              <a:buNone/>
            </a:pPr>
            <a:r>
              <a:rPr lang="en-US" sz="1600" b="0" i="1" dirty="0">
                <a:solidFill>
                  <a:srgbClr val="373737"/>
                </a:solidFill>
                <a:effectLst/>
                <a:latin typeface="Century Gothic" panose="020B0502020202020204" pitchFamily="34" charset="0"/>
              </a:rPr>
              <a:t>Tell us where you got your information and ideas!</a:t>
            </a:r>
          </a:p>
          <a:p>
            <a:pPr marL="0" indent="0" algn="l">
              <a:buNone/>
            </a:pPr>
            <a:endParaRPr lang="en-US" sz="1600" b="0" i="0" dirty="0">
              <a:solidFill>
                <a:srgbClr val="373737"/>
              </a:solidFill>
              <a:effectLst/>
              <a:latin typeface="Century Gothic" panose="020B0502020202020204" pitchFamily="34" charset="0"/>
            </a:endParaRPr>
          </a:p>
          <a:p>
            <a:pPr marL="0" indent="0" algn="l">
              <a:buNone/>
            </a:pPr>
            <a:r>
              <a:rPr lang="en-US" sz="1600" b="0" i="0" dirty="0">
                <a:solidFill>
                  <a:srgbClr val="373737"/>
                </a:solidFill>
                <a:effectLst/>
                <a:latin typeface="Century Gothic" panose="020B0502020202020204" pitchFamily="34" charset="0"/>
              </a:rPr>
              <a:t>All ideas, thoughts, data or statements that are not uniquely your own should be referenced. We encourage the use of APA formatting for all your references. Here are a few examples: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3226132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Register for the NB Regional STEM Fair</a:t>
            </a:r>
            <a:endParaRPr lang="en-CA" dirty="0">
              <a:solidFill>
                <a:schemeClr val="accent4"/>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51525" y="2852274"/>
            <a:ext cx="5213350" cy="1153453"/>
          </a:xfrm>
        </p:spPr>
      </p:pic>
      <p:sp>
        <p:nvSpPr>
          <p:cNvPr id="4" name="Text Placeholder 3"/>
          <p:cNvSpPr>
            <a:spLocks noGrp="1"/>
          </p:cNvSpPr>
          <p:nvPr>
            <p:ph type="body" sz="half" idx="2"/>
          </p:nvPr>
        </p:nvSpPr>
        <p:spPr/>
        <p:txBody>
          <a:bodyPr>
            <a:normAutofit/>
          </a:bodyPr>
          <a:lstStyle/>
          <a:p>
            <a:r>
              <a:rPr lang="en-US" dirty="0" smtClean="0"/>
              <a:t>Who’s eligible?</a:t>
            </a:r>
          </a:p>
          <a:p>
            <a:r>
              <a:rPr lang="en-US" b="1" dirty="0" smtClean="0"/>
              <a:t>North-West New Brunswick Regional STEM Fair</a:t>
            </a:r>
          </a:p>
          <a:p>
            <a:r>
              <a:rPr lang="en-US" dirty="0"/>
              <a:t>Participating students from ASD-North and ASD-West (projects </a:t>
            </a:r>
            <a:r>
              <a:rPr lang="en-US" dirty="0" smtClean="0"/>
              <a:t>MUST </a:t>
            </a:r>
            <a:r>
              <a:rPr lang="en-US" dirty="0"/>
              <a:t>have qualified from the District </a:t>
            </a:r>
            <a:r>
              <a:rPr lang="en-US" dirty="0" smtClean="0"/>
              <a:t>Fairs / Showcases), </a:t>
            </a:r>
            <a:r>
              <a:rPr lang="en-US" dirty="0"/>
              <a:t>private schools, and home school</a:t>
            </a:r>
            <a:r>
              <a:rPr lang="en-US" dirty="0" smtClean="0"/>
              <a:t>.</a:t>
            </a:r>
          </a:p>
          <a:p>
            <a:endParaRPr lang="en-US" dirty="0" smtClean="0"/>
          </a:p>
          <a:p>
            <a:endParaRPr lang="en-US" dirty="0"/>
          </a:p>
          <a:p>
            <a:endParaRPr lang="en-CA"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
        <p:nvSpPr>
          <p:cNvPr id="7" name="Rectangle 6"/>
          <p:cNvSpPr/>
          <p:nvPr/>
        </p:nvSpPr>
        <p:spPr>
          <a:xfrm>
            <a:off x="5950975" y="4343400"/>
            <a:ext cx="5803221" cy="2031325"/>
          </a:xfrm>
          <a:prstGeom prst="rect">
            <a:avLst/>
          </a:prstGeom>
        </p:spPr>
        <p:txBody>
          <a:bodyPr wrap="square">
            <a:spAutoFit/>
          </a:bodyPr>
          <a:lstStyle/>
          <a:p>
            <a:r>
              <a:rPr lang="en-US" b="1" i="1" dirty="0" smtClean="0"/>
              <a:t>Registration - Qualified District Student Projects only</a:t>
            </a:r>
            <a:endParaRPr lang="en-CA" b="1" i="1" dirty="0" smtClean="0"/>
          </a:p>
          <a:p>
            <a:r>
              <a:rPr lang="en-CA" dirty="0" smtClean="0">
                <a:hlinkClick r:id="rId4"/>
              </a:rPr>
              <a:t>https</a:t>
            </a:r>
            <a:r>
              <a:rPr lang="en-CA" dirty="0">
                <a:hlinkClick r:id="rId4"/>
              </a:rPr>
              <a:t>://youthscience.ca/north-west-new-brunswick</a:t>
            </a:r>
            <a:r>
              <a:rPr lang="en-CA" dirty="0" smtClean="0">
                <a:hlinkClick r:id="rId4"/>
              </a:rPr>
              <a:t>/</a:t>
            </a:r>
            <a:endParaRPr lang="en-CA" dirty="0" smtClean="0"/>
          </a:p>
          <a:p>
            <a:endParaRPr lang="en-US" dirty="0" smtClean="0"/>
          </a:p>
          <a:p>
            <a:pPr marL="285750" indent="-285750">
              <a:buFont typeface="Arial" panose="020B0604020202020204" pitchFamily="34" charset="0"/>
              <a:buChar char="•"/>
            </a:pPr>
            <a:r>
              <a:rPr lang="en-US" dirty="0" smtClean="0"/>
              <a:t>Registration opens March 26 and closes April 5, 2022.</a:t>
            </a:r>
          </a:p>
          <a:p>
            <a:pPr marL="285750" indent="-285750">
              <a:buFont typeface="Arial" panose="020B0604020202020204" pitchFamily="34" charset="0"/>
              <a:buChar char="•"/>
            </a:pPr>
            <a:r>
              <a:rPr lang="en-US" dirty="0" smtClean="0"/>
              <a:t>Project Judging will be conducted April 12, 2022. </a:t>
            </a:r>
          </a:p>
          <a:p>
            <a:pPr marL="285750" indent="-285750">
              <a:buFont typeface="Arial" panose="020B0604020202020204" pitchFamily="34" charset="0"/>
              <a:buChar char="•"/>
            </a:pPr>
            <a:r>
              <a:rPr lang="en-US" dirty="0" smtClean="0"/>
              <a:t>Be prepared to use Microsoft Teams for Project Presentations.</a:t>
            </a:r>
            <a:endParaRPr lang="en-CA" dirty="0"/>
          </a:p>
        </p:txBody>
      </p:sp>
      <p:sp>
        <p:nvSpPr>
          <p:cNvPr id="8" name="Text Placeholder 3"/>
          <p:cNvSpPr txBox="1">
            <a:spLocks/>
          </p:cNvSpPr>
          <p:nvPr/>
        </p:nvSpPr>
        <p:spPr>
          <a:xfrm>
            <a:off x="5861020" y="1763165"/>
            <a:ext cx="5470712" cy="1089109"/>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tx1"/>
              </a:buClr>
              <a:buSzPct val="80000"/>
              <a:buFont typeface="Corbel" pitchFamily="34" charset="0"/>
              <a:buNone/>
              <a:defRPr sz="1700" kern="1200">
                <a:solidFill>
                  <a:schemeClr val="tx1"/>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tx1"/>
              </a:buClr>
              <a:buSzPct val="80000"/>
              <a:buFont typeface="Corbel"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tx1"/>
              </a:buClr>
              <a:buSzPct val="80000"/>
              <a:buFont typeface="Corbel"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tx1"/>
              </a:buClr>
              <a:buSzPct val="80000"/>
              <a:buFont typeface="Corbel"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tx1"/>
              </a:buClr>
              <a:buSzPct val="80000"/>
              <a:buFont typeface="Corbel"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tx1"/>
              </a:buClr>
              <a:buSzPct val="80000"/>
              <a:buFont typeface="Corbel"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tx1"/>
              </a:buClr>
              <a:buSzPct val="80000"/>
              <a:buFont typeface="Corbel"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tx1"/>
              </a:buClr>
              <a:buSzPct val="80000"/>
              <a:buFont typeface="Corbel"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tx1"/>
              </a:buClr>
              <a:buSzPct val="80000"/>
              <a:buFont typeface="Corbel" pitchFamily="34" charset="0"/>
              <a:buNone/>
              <a:defRPr sz="900" kern="1200">
                <a:solidFill>
                  <a:schemeClr val="tx1"/>
                </a:solidFill>
                <a:latin typeface="+mn-lt"/>
                <a:ea typeface="+mn-ea"/>
                <a:cs typeface="+mn-cs"/>
              </a:defRPr>
            </a:lvl9pPr>
          </a:lstStyle>
          <a:p>
            <a:r>
              <a:rPr lang="en-US" dirty="0" smtClean="0"/>
              <a:t>For information, contact NB Regional STEM  Coordinator:</a:t>
            </a:r>
          </a:p>
          <a:p>
            <a:r>
              <a:rPr lang="en-US" dirty="0" smtClean="0">
                <a:hlinkClick r:id="rId5"/>
              </a:rPr>
              <a:t>Becky.Geneau@scienceeast.nb.ca</a:t>
            </a:r>
            <a:endParaRPr lang="en-US" dirty="0" smtClean="0"/>
          </a:p>
          <a:p>
            <a:endParaRPr lang="en-US" dirty="0" smtClean="0"/>
          </a:p>
          <a:p>
            <a:endParaRPr lang="en-US" dirty="0" smtClean="0"/>
          </a:p>
          <a:p>
            <a:endParaRPr lang="en-US" dirty="0" smtClean="0"/>
          </a:p>
          <a:p>
            <a:endParaRPr lang="en-CA" dirty="0"/>
          </a:p>
        </p:txBody>
      </p:sp>
    </p:spTree>
    <p:extLst>
      <p:ext uri="{BB962C8B-B14F-4D97-AF65-F5344CB8AC3E}">
        <p14:creationId xmlns:p14="http://schemas.microsoft.com/office/powerpoint/2010/main" val="547946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F444-FCBD-B140-9C05-E443FA0805C4}"/>
              </a:ext>
            </a:extLst>
          </p:cNvPr>
          <p:cNvSpPr>
            <a:spLocks noGrp="1"/>
          </p:cNvSpPr>
          <p:nvPr>
            <p:ph type="title"/>
          </p:nvPr>
        </p:nvSpPr>
        <p:spPr>
          <a:xfrm>
            <a:off x="1000372" y="1209957"/>
            <a:ext cx="3034580" cy="4438087"/>
          </a:xfrm>
        </p:spPr>
        <p:txBody>
          <a:bodyPr anchor="ctr">
            <a:normAutofit/>
          </a:bodyPr>
          <a:lstStyle/>
          <a:p>
            <a:pPr algn="r"/>
            <a:r>
              <a:rPr lang="en-US" sz="3200" b="1" i="1" dirty="0">
                <a:solidFill>
                  <a:schemeClr val="accent4"/>
                </a:solidFill>
              </a:rPr>
              <a:t>Virtual </a:t>
            </a:r>
            <a:r>
              <a:rPr lang="en-US" sz="3200" b="1" i="1" dirty="0" smtClean="0">
                <a:solidFill>
                  <a:schemeClr val="accent4"/>
                </a:solidFill>
              </a:rPr>
              <a:t>NB Regional STEM Fair </a:t>
            </a:r>
            <a:r>
              <a:rPr lang="en-US" sz="3200" b="1" i="1" dirty="0" err="1" smtClean="0">
                <a:solidFill>
                  <a:schemeClr val="accent4"/>
                </a:solidFill>
              </a:rPr>
              <a:t>ProjectBoard</a:t>
            </a:r>
            <a:r>
              <a:rPr lang="en-US" sz="3200" b="1" i="1" dirty="0" smtClean="0">
                <a:solidFill>
                  <a:schemeClr val="accent4"/>
                </a:solidFill>
              </a:rPr>
              <a:t> Template</a:t>
            </a:r>
            <a:endParaRPr lang="ru-RU" sz="3200" b="1" i="1" dirty="0">
              <a:solidFill>
                <a:schemeClr val="accent4"/>
              </a:solidFill>
            </a:endParaRPr>
          </a:p>
        </p:txBody>
      </p:sp>
      <p:sp>
        <p:nvSpPr>
          <p:cNvPr id="6" name="Content Placeholder 5">
            <a:extLst>
              <a:ext uri="{FF2B5EF4-FFF2-40B4-BE49-F238E27FC236}">
                <a16:creationId xmlns:a16="http://schemas.microsoft.com/office/drawing/2014/main" id="{F35A47CC-A0E0-42FF-B74A-2CB3478D5446}"/>
              </a:ext>
            </a:extLst>
          </p:cNvPr>
          <p:cNvSpPr>
            <a:spLocks noGrp="1"/>
          </p:cNvSpPr>
          <p:nvPr>
            <p:ph idx="1"/>
          </p:nvPr>
        </p:nvSpPr>
        <p:spPr>
          <a:xfrm>
            <a:off x="4678424" y="1059025"/>
            <a:ext cx="5302189" cy="4739950"/>
          </a:xfrm>
        </p:spPr>
        <p:txBody>
          <a:bodyPr anchor="ctr">
            <a:normAutofit/>
          </a:bodyPr>
          <a:lstStyle/>
          <a:p>
            <a:pPr marL="0" indent="0">
              <a:buNone/>
            </a:pPr>
            <a:r>
              <a:rPr lang="en-US" dirty="0">
                <a:solidFill>
                  <a:schemeClr val="tx1"/>
                </a:solidFill>
                <a:latin typeface="Century Gothic" panose="020B0502020202020204" pitchFamily="34" charset="0"/>
              </a:rPr>
              <a:t>This template mirrors the Sections and Descriptors that will be used on the </a:t>
            </a:r>
            <a:r>
              <a:rPr lang="en-US" dirty="0" err="1">
                <a:solidFill>
                  <a:schemeClr val="tx1"/>
                </a:solidFill>
                <a:latin typeface="Century Gothic" panose="020B0502020202020204" pitchFamily="34" charset="0"/>
              </a:rPr>
              <a:t>ProjectBoard</a:t>
            </a:r>
            <a:r>
              <a:rPr lang="en-US" dirty="0">
                <a:solidFill>
                  <a:schemeClr val="tx1"/>
                </a:solidFill>
                <a:latin typeface="Century Gothic" panose="020B0502020202020204" pitchFamily="34" charset="0"/>
              </a:rPr>
              <a:t> site</a:t>
            </a:r>
            <a:r>
              <a:rPr lang="en-US" dirty="0" smtClean="0">
                <a:solidFill>
                  <a:schemeClr val="tx1"/>
                </a:solidFill>
                <a:latin typeface="Century Gothic" panose="020B0502020202020204" pitchFamily="34" charset="0"/>
              </a:rPr>
              <a:t>.</a:t>
            </a:r>
            <a:endParaRPr lang="en-US" dirty="0">
              <a:solidFill>
                <a:schemeClr val="tx1"/>
              </a:solidFill>
              <a:latin typeface="Century Gothic" panose="020B0502020202020204" pitchFamily="34" charset="0"/>
            </a:endParaRPr>
          </a:p>
          <a:p>
            <a:pPr marL="0" indent="0">
              <a:buNone/>
            </a:pPr>
            <a:endParaRPr lang="en-US" dirty="0">
              <a:solidFill>
                <a:schemeClr val="tx1"/>
              </a:solidFill>
              <a:latin typeface="Century Gothic" panose="020B0502020202020204" pitchFamily="34" charset="0"/>
            </a:endParaRPr>
          </a:p>
          <a:p>
            <a:pPr marL="0" indent="0">
              <a:buNone/>
            </a:pPr>
            <a:r>
              <a:rPr lang="en-US" dirty="0">
                <a:solidFill>
                  <a:schemeClr val="tx1"/>
                </a:solidFill>
                <a:latin typeface="Century Gothic" panose="020B0502020202020204" pitchFamily="34" charset="0"/>
              </a:rPr>
              <a:t>The purpose of this template is to help students build/construct a presentation </a:t>
            </a:r>
            <a:r>
              <a:rPr lang="en-US" dirty="0" smtClean="0">
                <a:solidFill>
                  <a:schemeClr val="tx1"/>
                </a:solidFill>
                <a:latin typeface="Century Gothic" panose="020B0502020202020204" pitchFamily="34" charset="0"/>
              </a:rPr>
              <a:t>that will be </a:t>
            </a:r>
            <a:r>
              <a:rPr lang="en-US" dirty="0" smtClean="0">
                <a:latin typeface="Century Gothic" panose="020B0502020202020204" pitchFamily="34" charset="0"/>
              </a:rPr>
              <a:t>uploaded to the </a:t>
            </a:r>
            <a:r>
              <a:rPr lang="en-US" dirty="0" err="1" smtClean="0">
                <a:latin typeface="Century Gothic" panose="020B0502020202020204" pitchFamily="34" charset="0"/>
              </a:rPr>
              <a:t>ProjectBoard</a:t>
            </a:r>
            <a:r>
              <a:rPr lang="en-US" dirty="0" smtClean="0">
                <a:latin typeface="Century Gothic" panose="020B0502020202020204" pitchFamily="34" charset="0"/>
              </a:rPr>
              <a:t> site for the NB Regional STEM Fairs. </a:t>
            </a:r>
            <a:r>
              <a:rPr lang="en-US" dirty="0" smtClean="0">
                <a:solidFill>
                  <a:schemeClr val="tx1"/>
                </a:solidFill>
                <a:latin typeface="Century Gothic" panose="020B0502020202020204" pitchFamily="34" charset="0"/>
              </a:rPr>
              <a:t>These </a:t>
            </a:r>
            <a:r>
              <a:rPr lang="en-US" dirty="0">
                <a:solidFill>
                  <a:schemeClr val="tx1"/>
                </a:solidFill>
                <a:latin typeface="Century Gothic" panose="020B0502020202020204" pitchFamily="34" charset="0"/>
              </a:rPr>
              <a:t>sections are the same as those on the digital platform, allowing students to cut and paste their work onto the </a:t>
            </a:r>
            <a:r>
              <a:rPr lang="en-US" dirty="0" smtClean="0">
                <a:solidFill>
                  <a:schemeClr val="tx1"/>
                </a:solidFill>
                <a:latin typeface="Century Gothic" panose="020B0502020202020204" pitchFamily="34" charset="0"/>
              </a:rPr>
              <a:t>site.</a:t>
            </a:r>
            <a:endParaRPr lang="en-US" dirty="0">
              <a:solidFill>
                <a:schemeClr val="tx1"/>
              </a:solidFill>
              <a:latin typeface="Century Gothic" panose="020B0502020202020204" pitchFamily="34" charset="0"/>
            </a:endParaRPr>
          </a:p>
          <a:p>
            <a:endParaRPr lang="en-US" dirty="0">
              <a:solidFill>
                <a:schemeClr val="tx1"/>
              </a:solidFill>
              <a:latin typeface="Century Gothic" panose="020B0502020202020204" pitchFamily="34"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2913824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F444-FCBD-B140-9C05-E443FA0805C4}"/>
              </a:ext>
            </a:extLst>
          </p:cNvPr>
          <p:cNvSpPr>
            <a:spLocks noGrp="1"/>
          </p:cNvSpPr>
          <p:nvPr>
            <p:ph type="title"/>
          </p:nvPr>
        </p:nvSpPr>
        <p:spPr>
          <a:xfrm>
            <a:off x="1000372" y="1209957"/>
            <a:ext cx="3034580" cy="4438087"/>
          </a:xfrm>
        </p:spPr>
        <p:txBody>
          <a:bodyPr anchor="ctr">
            <a:normAutofit/>
          </a:bodyPr>
          <a:lstStyle/>
          <a:p>
            <a:pPr algn="r"/>
            <a:r>
              <a:rPr lang="en-US" sz="3200" b="1" i="1" dirty="0" smtClean="0">
                <a:solidFill>
                  <a:schemeClr val="accent4"/>
                </a:solidFill>
              </a:rPr>
              <a:t>Project Types</a:t>
            </a:r>
            <a:endParaRPr lang="ru-RU" sz="3200" b="1" i="1" dirty="0">
              <a:solidFill>
                <a:schemeClr val="accent4"/>
              </a:solidFill>
            </a:endParaRPr>
          </a:p>
        </p:txBody>
      </p:sp>
      <p:sp>
        <p:nvSpPr>
          <p:cNvPr id="6" name="Content Placeholder 5">
            <a:extLst>
              <a:ext uri="{FF2B5EF4-FFF2-40B4-BE49-F238E27FC236}">
                <a16:creationId xmlns:a16="http://schemas.microsoft.com/office/drawing/2014/main" id="{F35A47CC-A0E0-42FF-B74A-2CB3478D5446}"/>
              </a:ext>
            </a:extLst>
          </p:cNvPr>
          <p:cNvSpPr>
            <a:spLocks noGrp="1"/>
          </p:cNvSpPr>
          <p:nvPr>
            <p:ph idx="1"/>
          </p:nvPr>
        </p:nvSpPr>
        <p:spPr>
          <a:xfrm>
            <a:off x="4678424" y="1059025"/>
            <a:ext cx="5302189" cy="4739950"/>
          </a:xfrm>
        </p:spPr>
        <p:txBody>
          <a:bodyPr anchor="ctr">
            <a:normAutofit/>
          </a:bodyPr>
          <a:lstStyle/>
          <a:p>
            <a:pPr marL="0" indent="0">
              <a:buNone/>
            </a:pPr>
            <a:r>
              <a:rPr lang="en-US" b="1" dirty="0" smtClean="0">
                <a:solidFill>
                  <a:schemeClr val="accent4"/>
                </a:solidFill>
                <a:latin typeface="Century Gothic" panose="020B0502020202020204" pitchFamily="34" charset="0"/>
              </a:rPr>
              <a:t>DISCOVERY</a:t>
            </a:r>
            <a:endParaRPr lang="en-CA" b="1" dirty="0" smtClean="0">
              <a:solidFill>
                <a:schemeClr val="accent4"/>
              </a:solidFill>
              <a:latin typeface="Century Gothic" panose="020B0502020202020204" pitchFamily="34" charset="0"/>
            </a:endParaRPr>
          </a:p>
          <a:p>
            <a:pPr marL="0" indent="0">
              <a:buNone/>
            </a:pPr>
            <a:r>
              <a:rPr lang="en-CA" dirty="0" smtClean="0">
                <a:latin typeface="Century Gothic" panose="020B0502020202020204" pitchFamily="34" charset="0"/>
              </a:rPr>
              <a:t>Devise </a:t>
            </a:r>
            <a:r>
              <a:rPr lang="en-CA" dirty="0">
                <a:latin typeface="Century Gothic" panose="020B0502020202020204" pitchFamily="34" charset="0"/>
              </a:rPr>
              <a:t>and carry out experimental research or synthesize and analyze data from a variety of </a:t>
            </a:r>
            <a:r>
              <a:rPr lang="en-CA" dirty="0" smtClean="0">
                <a:latin typeface="Century Gothic" panose="020B0502020202020204" pitchFamily="34" charset="0"/>
              </a:rPr>
              <a:t>sources.</a:t>
            </a:r>
          </a:p>
          <a:p>
            <a:pPr marL="0" indent="0">
              <a:buNone/>
            </a:pPr>
            <a:endParaRPr lang="en-US" dirty="0">
              <a:solidFill>
                <a:schemeClr val="tx1"/>
              </a:solidFill>
              <a:latin typeface="Century Gothic" panose="020B0502020202020204" pitchFamily="34" charset="0"/>
            </a:endParaRPr>
          </a:p>
          <a:p>
            <a:pPr marL="0" indent="0">
              <a:buNone/>
            </a:pPr>
            <a:r>
              <a:rPr lang="en-US" b="1" dirty="0" smtClean="0">
                <a:solidFill>
                  <a:schemeClr val="accent4"/>
                </a:solidFill>
                <a:latin typeface="Century Gothic" panose="020B0502020202020204" pitchFamily="34" charset="0"/>
              </a:rPr>
              <a:t>INNOVATION</a:t>
            </a:r>
          </a:p>
          <a:p>
            <a:pPr marL="0" indent="0">
              <a:buNone/>
            </a:pPr>
            <a:r>
              <a:rPr lang="en-CA" dirty="0" smtClean="0">
                <a:latin typeface="Century Gothic" panose="020B0502020202020204" pitchFamily="34" charset="0"/>
              </a:rPr>
              <a:t>Develop </a:t>
            </a:r>
            <a:r>
              <a:rPr lang="en-CA" dirty="0">
                <a:latin typeface="Century Gothic" panose="020B0502020202020204" pitchFamily="34" charset="0"/>
              </a:rPr>
              <a:t>and evaluate new devices, models, theorems, physical theories, techniques, or methods.</a:t>
            </a:r>
            <a:endParaRPr lang="en-US" dirty="0">
              <a:solidFill>
                <a:schemeClr val="tx1"/>
              </a:solidFill>
              <a:latin typeface="Century Gothic" panose="020B0502020202020204" pitchFamily="34"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1463511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F444-FCBD-B140-9C05-E443FA0805C4}"/>
              </a:ext>
            </a:extLst>
          </p:cNvPr>
          <p:cNvSpPr>
            <a:spLocks noGrp="1"/>
          </p:cNvSpPr>
          <p:nvPr>
            <p:ph type="title"/>
          </p:nvPr>
        </p:nvSpPr>
        <p:spPr>
          <a:xfrm>
            <a:off x="1000372" y="1209957"/>
            <a:ext cx="3034580" cy="4438087"/>
          </a:xfrm>
        </p:spPr>
        <p:txBody>
          <a:bodyPr anchor="ctr">
            <a:normAutofit/>
          </a:bodyPr>
          <a:lstStyle/>
          <a:p>
            <a:pPr algn="r"/>
            <a:r>
              <a:rPr lang="en-US" sz="3200" b="1" i="1" dirty="0" smtClean="0">
                <a:solidFill>
                  <a:schemeClr val="accent4"/>
                </a:solidFill>
              </a:rPr>
              <a:t>For Inspiration </a:t>
            </a:r>
            <a:br>
              <a:rPr lang="en-US" sz="3200" b="1" i="1" dirty="0" smtClean="0">
                <a:solidFill>
                  <a:schemeClr val="accent4"/>
                </a:solidFill>
              </a:rPr>
            </a:br>
            <a:r>
              <a:rPr lang="en-US" sz="3200" b="1" i="1" dirty="0">
                <a:solidFill>
                  <a:schemeClr val="accent4"/>
                </a:solidFill>
              </a:rPr>
              <a:t/>
            </a:r>
            <a:br>
              <a:rPr lang="en-US" sz="3200" b="1" i="1" dirty="0">
                <a:solidFill>
                  <a:schemeClr val="accent4"/>
                </a:solidFill>
              </a:rPr>
            </a:br>
            <a:r>
              <a:rPr lang="en-US" sz="3200" b="1" i="1" dirty="0" smtClean="0">
                <a:solidFill>
                  <a:schemeClr val="accent4"/>
                </a:solidFill>
              </a:rPr>
              <a:t>CWSF </a:t>
            </a:r>
            <a:r>
              <a:rPr lang="en-US" sz="3200" b="1" i="1" dirty="0" smtClean="0">
                <a:solidFill>
                  <a:schemeClr val="accent4"/>
                </a:solidFill>
              </a:rPr>
              <a:t>Categories</a:t>
            </a:r>
            <a:br>
              <a:rPr lang="en-US" sz="3200" b="1" i="1" dirty="0" smtClean="0">
                <a:solidFill>
                  <a:schemeClr val="accent4"/>
                </a:solidFill>
              </a:rPr>
            </a:br>
            <a:r>
              <a:rPr lang="en-US" sz="1800" b="1" i="1" dirty="0" smtClean="0">
                <a:solidFill>
                  <a:schemeClr val="accent4"/>
                </a:solidFill>
              </a:rPr>
              <a:t>(Canada-Wide Science Fair)</a:t>
            </a:r>
            <a:endParaRPr lang="ru-RU" sz="1800" b="1" i="1" dirty="0">
              <a:solidFill>
                <a:schemeClr val="accent4"/>
              </a:solidFill>
            </a:endParaRPr>
          </a:p>
        </p:txBody>
      </p:sp>
      <p:sp>
        <p:nvSpPr>
          <p:cNvPr id="6" name="Content Placeholder 5">
            <a:extLst>
              <a:ext uri="{FF2B5EF4-FFF2-40B4-BE49-F238E27FC236}">
                <a16:creationId xmlns:a16="http://schemas.microsoft.com/office/drawing/2014/main" id="{F35A47CC-A0E0-42FF-B74A-2CB3478D5446}"/>
              </a:ext>
            </a:extLst>
          </p:cNvPr>
          <p:cNvSpPr>
            <a:spLocks noGrp="1"/>
          </p:cNvSpPr>
          <p:nvPr>
            <p:ph idx="1"/>
          </p:nvPr>
        </p:nvSpPr>
        <p:spPr>
          <a:xfrm>
            <a:off x="4181302" y="1059025"/>
            <a:ext cx="7173883" cy="4739950"/>
          </a:xfrm>
        </p:spPr>
        <p:txBody>
          <a:bodyPr anchor="ctr">
            <a:noAutofit/>
          </a:bodyPr>
          <a:lstStyle/>
          <a:p>
            <a:r>
              <a:rPr lang="en-US" sz="1400" b="1" dirty="0">
                <a:solidFill>
                  <a:schemeClr val="accent4"/>
                </a:solidFill>
                <a:latin typeface="Century Gothic" panose="020B0502020202020204" pitchFamily="34" charset="0"/>
              </a:rPr>
              <a:t>Agriculture, Fisheries and Food:</a:t>
            </a:r>
            <a:r>
              <a:rPr lang="en-US" sz="1400" dirty="0">
                <a:solidFill>
                  <a:schemeClr val="accent4"/>
                </a:solidFill>
                <a:latin typeface="Century Gothic" panose="020B0502020202020204" pitchFamily="34" charset="0"/>
              </a:rPr>
              <a:t> </a:t>
            </a:r>
            <a:r>
              <a:rPr lang="en-US" sz="1400" dirty="0">
                <a:latin typeface="Century Gothic" panose="020B0502020202020204" pitchFamily="34" charset="0"/>
              </a:rPr>
              <a:t>my project helps ensure food security, sustainability or competitiveness in agriculture, fisheries or food production.</a:t>
            </a:r>
          </a:p>
          <a:p>
            <a:r>
              <a:rPr lang="en-US" sz="1400" b="1" dirty="0">
                <a:solidFill>
                  <a:schemeClr val="accent4"/>
                </a:solidFill>
                <a:latin typeface="Century Gothic" panose="020B0502020202020204" pitchFamily="34" charset="0"/>
              </a:rPr>
              <a:t>Curiosity and Ingenuity:</a:t>
            </a:r>
            <a:r>
              <a:rPr lang="en-US" sz="1400" dirty="0">
                <a:solidFill>
                  <a:schemeClr val="accent4"/>
                </a:solidFill>
                <a:latin typeface="Century Gothic" panose="020B0502020202020204" pitchFamily="34" charset="0"/>
              </a:rPr>
              <a:t> </a:t>
            </a:r>
            <a:r>
              <a:rPr lang="en-US" sz="1400" dirty="0">
                <a:latin typeface="Century Gothic" panose="020B0502020202020204" pitchFamily="34" charset="0"/>
              </a:rPr>
              <a:t>my project helps improve our understanding or address a problem in an area of STEM not covered by the other challenges.</a:t>
            </a:r>
          </a:p>
          <a:p>
            <a:r>
              <a:rPr lang="en-US" sz="1400" b="1" dirty="0">
                <a:solidFill>
                  <a:schemeClr val="accent4"/>
                </a:solidFill>
                <a:latin typeface="Century Gothic" panose="020B0502020202020204" pitchFamily="34" charset="0"/>
              </a:rPr>
              <a:t>Digital Technology:</a:t>
            </a:r>
            <a:r>
              <a:rPr lang="en-US" sz="1400" dirty="0">
                <a:solidFill>
                  <a:schemeClr val="accent4"/>
                </a:solidFill>
                <a:latin typeface="Century Gothic" panose="020B0502020202020204" pitchFamily="34" charset="0"/>
              </a:rPr>
              <a:t> </a:t>
            </a:r>
            <a:r>
              <a:rPr lang="en-US" sz="1400" dirty="0">
                <a:latin typeface="Century Gothic" panose="020B0502020202020204" pitchFamily="34" charset="0"/>
              </a:rPr>
              <a:t>my project helps improve our quality of life or transform existing products and service through digital devices, methods or systems</a:t>
            </a:r>
          </a:p>
          <a:p>
            <a:r>
              <a:rPr lang="en-US" sz="1400" b="1" dirty="0" smtClean="0">
                <a:solidFill>
                  <a:schemeClr val="accent4"/>
                </a:solidFill>
                <a:latin typeface="Century Gothic" panose="020B0502020202020204" pitchFamily="34" charset="0"/>
              </a:rPr>
              <a:t>Disease and Illness:</a:t>
            </a:r>
            <a:r>
              <a:rPr lang="en-US" sz="1400" dirty="0">
                <a:latin typeface="Century Gothic" panose="020B0502020202020204" pitchFamily="34" charset="0"/>
              </a:rPr>
              <a:t> my project helps enhance our diagnosis, treatment or understanding </a:t>
            </a:r>
            <a:r>
              <a:rPr lang="en-US" sz="1400" dirty="0" smtClean="0">
                <a:latin typeface="Century Gothic" panose="020B0502020202020204" pitchFamily="34" charset="0"/>
              </a:rPr>
              <a:t>of </a:t>
            </a:r>
            <a:r>
              <a:rPr lang="en-US" sz="1400" dirty="0">
                <a:latin typeface="Century Gothic" panose="020B0502020202020204" pitchFamily="34" charset="0"/>
              </a:rPr>
              <a:t>disease, or the management of physics or mental illness.</a:t>
            </a:r>
          </a:p>
          <a:p>
            <a:r>
              <a:rPr lang="en-US" sz="1400" b="1" dirty="0">
                <a:solidFill>
                  <a:schemeClr val="accent4"/>
                </a:solidFill>
                <a:latin typeface="Century Gothic" panose="020B0502020202020204" pitchFamily="34" charset="0"/>
              </a:rPr>
              <a:t>Energy:</a:t>
            </a:r>
            <a:r>
              <a:rPr lang="en-US" sz="1400" dirty="0">
                <a:latin typeface="Century Gothic" panose="020B0502020202020204" pitchFamily="34" charset="0"/>
              </a:rPr>
              <a:t> my project helps improve our use of the current energy sources, enable the transition to alternative energy sources, or reduce our energy footprint</a:t>
            </a:r>
          </a:p>
          <a:p>
            <a:r>
              <a:rPr lang="en-US" sz="1400" b="1" dirty="0">
                <a:solidFill>
                  <a:schemeClr val="accent4"/>
                </a:solidFill>
                <a:latin typeface="Century Gothic" panose="020B0502020202020204" pitchFamily="34" charset="0"/>
              </a:rPr>
              <a:t>Environment and Climate Change:</a:t>
            </a:r>
            <a:r>
              <a:rPr lang="en-US" sz="1400" dirty="0">
                <a:solidFill>
                  <a:schemeClr val="accent4"/>
                </a:solidFill>
                <a:latin typeface="Century Gothic" panose="020B0502020202020204" pitchFamily="34" charset="0"/>
              </a:rPr>
              <a:t> </a:t>
            </a:r>
            <a:r>
              <a:rPr lang="en-US" sz="1400" dirty="0">
                <a:latin typeface="Century Gothic" panose="020B0502020202020204" pitchFamily="34" charset="0"/>
              </a:rPr>
              <a:t>my project helps ensure the quality of water, air , soil or the diversity of living thing, or manage the impact of climate change</a:t>
            </a:r>
          </a:p>
          <a:p>
            <a:r>
              <a:rPr lang="en-US" sz="1400" b="1" dirty="0">
                <a:solidFill>
                  <a:schemeClr val="accent4"/>
                </a:solidFill>
                <a:latin typeface="Century Gothic" panose="020B0502020202020204" pitchFamily="34" charset="0"/>
              </a:rPr>
              <a:t>Health and Wellness:</a:t>
            </a:r>
            <a:r>
              <a:rPr lang="en-US" sz="1400" dirty="0">
                <a:latin typeface="Century Gothic" panose="020B0502020202020204" pitchFamily="34" charset="0"/>
              </a:rPr>
              <a:t> my project helps prevent disease or promote physical, social, emotional, spiritual, environmental, occupational, or intellectual well-being</a:t>
            </a:r>
          </a:p>
          <a:p>
            <a:r>
              <a:rPr lang="en-US" sz="1400" b="1" dirty="0">
                <a:solidFill>
                  <a:schemeClr val="accent4"/>
                </a:solidFill>
                <a:latin typeface="Century Gothic" panose="020B0502020202020204" pitchFamily="34" charset="0"/>
              </a:rPr>
              <a:t>Natural Resources:</a:t>
            </a:r>
            <a:r>
              <a:rPr lang="en-US" sz="1400" dirty="0">
                <a:latin typeface="Century Gothic" panose="020B0502020202020204" pitchFamily="34" charset="0"/>
              </a:rPr>
              <a:t> my project help ensure the sustainable management, use, reuse or recycling of Earth's finite or renewable natural resources.</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2186717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4B02C-131A-4802-8023-341F975346F4}"/>
              </a:ext>
            </a:extLst>
          </p:cNvPr>
          <p:cNvSpPr>
            <a:spLocks noGrp="1"/>
          </p:cNvSpPr>
          <p:nvPr>
            <p:ph type="title"/>
          </p:nvPr>
        </p:nvSpPr>
        <p:spPr>
          <a:xfrm>
            <a:off x="1180407" y="894671"/>
            <a:ext cx="9393776" cy="898674"/>
          </a:xfrm>
        </p:spPr>
        <p:txBody>
          <a:bodyPr anchor="b">
            <a:normAutofit fontScale="90000"/>
          </a:bodyPr>
          <a:lstStyle/>
          <a:p>
            <a:pPr>
              <a:lnSpc>
                <a:spcPct val="90000"/>
              </a:lnSpc>
            </a:pPr>
            <a:r>
              <a:rPr lang="en-US" sz="4800" dirty="0">
                <a:solidFill>
                  <a:schemeClr val="accent4"/>
                </a:solidFill>
              </a:rPr>
              <a:t>Summary: </a:t>
            </a:r>
            <a:r>
              <a:rPr lang="en-US" sz="2800" dirty="0">
                <a:solidFill>
                  <a:schemeClr val="accent4"/>
                </a:solidFill>
                <a:latin typeface="BlinkMacSystemFont"/>
              </a:rPr>
              <a:t>MAXIMUM 150 WORDS AND 1 IMAGE</a:t>
            </a:r>
            <a:r>
              <a:rPr lang="en-US" sz="2800" dirty="0">
                <a:solidFill>
                  <a:schemeClr val="tx2"/>
                </a:solidFill>
                <a:latin typeface="BlinkMacSystemFont"/>
              </a:rPr>
              <a:t/>
            </a:r>
            <a:br>
              <a:rPr lang="en-US" sz="2800" dirty="0">
                <a:solidFill>
                  <a:schemeClr val="tx2"/>
                </a:solidFill>
                <a:latin typeface="BlinkMacSystemFont"/>
              </a:rPr>
            </a:br>
            <a:endParaRPr lang="en-US" sz="2800" dirty="0">
              <a:solidFill>
                <a:schemeClr val="tx2"/>
              </a:solidFill>
            </a:endParaRPr>
          </a:p>
        </p:txBody>
      </p:sp>
      <p:sp>
        <p:nvSpPr>
          <p:cNvPr id="3" name="Content Placeholder 2">
            <a:extLst>
              <a:ext uri="{FF2B5EF4-FFF2-40B4-BE49-F238E27FC236}">
                <a16:creationId xmlns:a16="http://schemas.microsoft.com/office/drawing/2014/main" id="{C1F3D365-2EA8-43BB-8A0F-1E90CADECB73}"/>
              </a:ext>
            </a:extLst>
          </p:cNvPr>
          <p:cNvSpPr>
            <a:spLocks noGrp="1"/>
          </p:cNvSpPr>
          <p:nvPr>
            <p:ph idx="1"/>
          </p:nvPr>
        </p:nvSpPr>
        <p:spPr>
          <a:xfrm>
            <a:off x="886265" y="1143000"/>
            <a:ext cx="10237347" cy="5233573"/>
          </a:xfrm>
        </p:spPr>
        <p:txBody>
          <a:bodyPr anchor="ctr">
            <a:noAutofit/>
          </a:bodyPr>
          <a:lstStyle/>
          <a:p>
            <a:pPr marL="0" indent="0">
              <a:lnSpc>
                <a:spcPct val="90000"/>
              </a:lnSpc>
              <a:buNone/>
            </a:pPr>
            <a:r>
              <a:rPr lang="en-US" sz="1800" b="0" i="0" dirty="0">
                <a:solidFill>
                  <a:schemeClr val="tx1"/>
                </a:solidFill>
                <a:effectLst/>
                <a:latin typeface="Century Gothic" panose="020B0502020202020204" pitchFamily="34" charset="0"/>
              </a:rPr>
              <a:t>This is the first section that people will see after they click on your project</a:t>
            </a:r>
            <a:r>
              <a:rPr lang="en-US" sz="1800" b="0" i="0" dirty="0" smtClean="0">
                <a:solidFill>
                  <a:schemeClr val="tx1"/>
                </a:solidFill>
                <a:effectLst/>
                <a:latin typeface="Century Gothic" panose="020B0502020202020204" pitchFamily="34" charset="0"/>
              </a:rPr>
              <a:t>. Replace text with your project title.</a:t>
            </a:r>
            <a:endParaRPr lang="en-US" sz="1800" b="0" i="0" dirty="0">
              <a:solidFill>
                <a:schemeClr val="tx1"/>
              </a:solidFill>
              <a:effectLst/>
              <a:latin typeface="Century Gothic" panose="020B0502020202020204" pitchFamily="34" charset="0"/>
            </a:endParaRPr>
          </a:p>
          <a:p>
            <a:pPr marL="0" indent="0">
              <a:lnSpc>
                <a:spcPct val="90000"/>
              </a:lnSpc>
              <a:buNone/>
            </a:pPr>
            <a:r>
              <a:rPr lang="en-US" sz="1800" b="0" i="0" dirty="0">
                <a:solidFill>
                  <a:schemeClr val="tx1"/>
                </a:solidFill>
                <a:effectLst/>
                <a:latin typeface="Century Gothic" panose="020B0502020202020204" pitchFamily="34" charset="0"/>
              </a:rPr>
              <a:t>The summary text should be written for a middle school (age 11-13) audience – avoid scientific jargon or acronyms. Keep it concise to hold their attention. Ask a family member or friend to read it:</a:t>
            </a:r>
          </a:p>
          <a:p>
            <a:pPr lvl="1">
              <a:lnSpc>
                <a:spcPct val="90000"/>
              </a:lnSpc>
              <a:buFont typeface="Arial" panose="020B0604020202020204" pitchFamily="34" charset="0"/>
              <a:buChar char="•"/>
            </a:pPr>
            <a:r>
              <a:rPr lang="en-US" sz="1600" b="0" i="0" dirty="0">
                <a:solidFill>
                  <a:schemeClr val="tx1"/>
                </a:solidFill>
                <a:effectLst/>
                <a:latin typeface="Century Gothic" panose="020B0502020202020204" pitchFamily="34" charset="0"/>
              </a:rPr>
              <a:t>Does it interest them?</a:t>
            </a:r>
          </a:p>
          <a:p>
            <a:pPr lvl="1">
              <a:lnSpc>
                <a:spcPct val="90000"/>
              </a:lnSpc>
              <a:buFont typeface="Arial" panose="020B0604020202020204" pitchFamily="34" charset="0"/>
              <a:buChar char="•"/>
            </a:pPr>
            <a:r>
              <a:rPr lang="en-US" sz="1600" b="0" i="0" dirty="0">
                <a:solidFill>
                  <a:schemeClr val="tx1"/>
                </a:solidFill>
                <a:effectLst/>
                <a:latin typeface="Century Gothic" panose="020B0502020202020204" pitchFamily="34" charset="0"/>
              </a:rPr>
              <a:t>Is it easy to understand?</a:t>
            </a:r>
          </a:p>
          <a:p>
            <a:pPr marL="0" indent="0">
              <a:lnSpc>
                <a:spcPct val="90000"/>
              </a:lnSpc>
              <a:buNone/>
            </a:pPr>
            <a:r>
              <a:rPr lang="en-US" sz="1800" b="0" i="0" dirty="0">
                <a:solidFill>
                  <a:schemeClr val="tx1"/>
                </a:solidFill>
                <a:effectLst/>
                <a:latin typeface="Century Gothic" panose="020B0502020202020204" pitchFamily="34" charset="0"/>
              </a:rPr>
              <a:t>A recommended format would be:</a:t>
            </a:r>
          </a:p>
          <a:p>
            <a:pPr lvl="1">
              <a:lnSpc>
                <a:spcPct val="90000"/>
              </a:lnSpc>
              <a:buFont typeface="Arial" panose="020B0604020202020204" pitchFamily="34" charset="0"/>
              <a:buChar char="•"/>
            </a:pPr>
            <a:r>
              <a:rPr lang="en-US" sz="1600" b="0" i="0" dirty="0">
                <a:solidFill>
                  <a:schemeClr val="tx1"/>
                </a:solidFill>
                <a:effectLst/>
                <a:latin typeface="Century Gothic" panose="020B0502020202020204" pitchFamily="34" charset="0"/>
              </a:rPr>
              <a:t>One or two sentences to introduce the question or problem and catch the reader’s attention.</a:t>
            </a:r>
          </a:p>
          <a:p>
            <a:pPr lvl="1">
              <a:lnSpc>
                <a:spcPct val="90000"/>
              </a:lnSpc>
              <a:buFont typeface="Arial" panose="020B0604020202020204" pitchFamily="34" charset="0"/>
              <a:buChar char="•"/>
            </a:pPr>
            <a:r>
              <a:rPr lang="en-US" sz="1600" b="0" i="0" dirty="0">
                <a:solidFill>
                  <a:schemeClr val="tx1"/>
                </a:solidFill>
                <a:effectLst/>
                <a:latin typeface="Century Gothic" panose="020B0502020202020204" pitchFamily="34" charset="0"/>
              </a:rPr>
              <a:t>Two or three sentences describing what you did.</a:t>
            </a:r>
          </a:p>
          <a:p>
            <a:pPr lvl="1">
              <a:lnSpc>
                <a:spcPct val="90000"/>
              </a:lnSpc>
              <a:buFont typeface="Arial" panose="020B0604020202020204" pitchFamily="34" charset="0"/>
              <a:buChar char="•"/>
            </a:pPr>
            <a:r>
              <a:rPr lang="en-US" sz="1600" b="0" i="0" dirty="0">
                <a:solidFill>
                  <a:schemeClr val="tx1"/>
                </a:solidFill>
                <a:effectLst/>
                <a:latin typeface="Century Gothic" panose="020B0502020202020204" pitchFamily="34" charset="0"/>
              </a:rPr>
              <a:t>One or two sentences summarizing the main results or explaining your solution.</a:t>
            </a:r>
          </a:p>
          <a:p>
            <a:pPr lvl="1">
              <a:lnSpc>
                <a:spcPct val="90000"/>
              </a:lnSpc>
              <a:buFont typeface="Arial" panose="020B0604020202020204" pitchFamily="34" charset="0"/>
              <a:buChar char="•"/>
            </a:pPr>
            <a:r>
              <a:rPr lang="en-US" sz="1600" b="0" i="0" dirty="0" smtClean="0">
                <a:solidFill>
                  <a:schemeClr val="tx1"/>
                </a:solidFill>
                <a:effectLst/>
                <a:latin typeface="Century Gothic" panose="020B0502020202020204" pitchFamily="34" charset="0"/>
              </a:rPr>
              <a:t>One </a:t>
            </a:r>
            <a:r>
              <a:rPr lang="en-US" sz="1600" b="0" i="0" dirty="0">
                <a:solidFill>
                  <a:schemeClr val="tx1"/>
                </a:solidFill>
                <a:effectLst/>
                <a:latin typeface="Century Gothic" panose="020B0502020202020204" pitchFamily="34" charset="0"/>
              </a:rPr>
              <a:t>or two sentences to describe the importance of your findings or </a:t>
            </a:r>
            <a:r>
              <a:rPr lang="en-US" sz="1600" dirty="0">
                <a:solidFill>
                  <a:schemeClr val="tx1"/>
                </a:solidFill>
                <a:latin typeface="Century Gothic" panose="020B0502020202020204" pitchFamily="34" charset="0"/>
              </a:rPr>
              <a:t>innovation. </a:t>
            </a:r>
          </a:p>
          <a:p>
            <a:pPr marL="0" indent="0">
              <a:lnSpc>
                <a:spcPct val="90000"/>
              </a:lnSpc>
              <a:buNone/>
            </a:pPr>
            <a:r>
              <a:rPr lang="en-US" sz="1800" dirty="0">
                <a:solidFill>
                  <a:schemeClr val="tx1"/>
                </a:solidFill>
                <a:latin typeface="Century Gothic" panose="020B0502020202020204" pitchFamily="34" charset="0"/>
              </a:rPr>
              <a:t>You will be able to add an image that represents your project.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3321110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4B02C-131A-4802-8023-341F975346F4}"/>
              </a:ext>
            </a:extLst>
          </p:cNvPr>
          <p:cNvSpPr>
            <a:spLocks noGrp="1"/>
          </p:cNvSpPr>
          <p:nvPr>
            <p:ph type="title"/>
          </p:nvPr>
        </p:nvSpPr>
        <p:spPr>
          <a:xfrm>
            <a:off x="1180407" y="752228"/>
            <a:ext cx="8761413" cy="1143000"/>
          </a:xfrm>
        </p:spPr>
        <p:txBody>
          <a:bodyPr anchor="b">
            <a:normAutofit/>
          </a:bodyPr>
          <a:lstStyle/>
          <a:p>
            <a:pPr>
              <a:lnSpc>
                <a:spcPct val="90000"/>
              </a:lnSpc>
            </a:pPr>
            <a:r>
              <a:rPr lang="en-US" sz="4800" dirty="0">
                <a:solidFill>
                  <a:schemeClr val="accent4"/>
                </a:solidFill>
              </a:rPr>
              <a:t>Communication - Video</a:t>
            </a:r>
            <a:r>
              <a:rPr lang="en-US" sz="2800" dirty="0">
                <a:solidFill>
                  <a:schemeClr val="accent4"/>
                </a:solidFill>
                <a:latin typeface="BlinkMacSystemFont"/>
              </a:rPr>
              <a:t/>
            </a:r>
            <a:br>
              <a:rPr lang="en-US" sz="2800" dirty="0">
                <a:solidFill>
                  <a:schemeClr val="accent4"/>
                </a:solidFill>
                <a:latin typeface="BlinkMacSystemFont"/>
              </a:rPr>
            </a:br>
            <a:endParaRPr lang="en-US" sz="2800" dirty="0">
              <a:solidFill>
                <a:schemeClr val="accent4"/>
              </a:solidFill>
            </a:endParaRPr>
          </a:p>
        </p:txBody>
      </p:sp>
      <p:sp>
        <p:nvSpPr>
          <p:cNvPr id="3" name="Content Placeholder 2">
            <a:extLst>
              <a:ext uri="{FF2B5EF4-FFF2-40B4-BE49-F238E27FC236}">
                <a16:creationId xmlns:a16="http://schemas.microsoft.com/office/drawing/2014/main" id="{C1F3D365-2EA8-43BB-8A0F-1E90CADECB73}"/>
              </a:ext>
            </a:extLst>
          </p:cNvPr>
          <p:cNvSpPr>
            <a:spLocks noGrp="1"/>
          </p:cNvSpPr>
          <p:nvPr>
            <p:ph idx="1"/>
          </p:nvPr>
        </p:nvSpPr>
        <p:spPr>
          <a:xfrm>
            <a:off x="886265" y="1323728"/>
            <a:ext cx="10576865" cy="4927601"/>
          </a:xfrm>
        </p:spPr>
        <p:txBody>
          <a:bodyPr anchor="ctr">
            <a:noAutofit/>
          </a:bodyPr>
          <a:lstStyle/>
          <a:p>
            <a:pPr marL="0" indent="0" algn="l">
              <a:buNone/>
            </a:pPr>
            <a:r>
              <a:rPr lang="en-US" sz="1800" dirty="0">
                <a:solidFill>
                  <a:schemeClr val="tx1"/>
                </a:solidFill>
                <a:latin typeface="Century Gothic" panose="020B0502020202020204" pitchFamily="34" charset="0"/>
              </a:rPr>
              <a:t>Tell us about your project in </a:t>
            </a:r>
            <a:r>
              <a:rPr lang="en-US" sz="1800" b="1" dirty="0">
                <a:solidFill>
                  <a:schemeClr val="tx1"/>
                </a:solidFill>
                <a:latin typeface="Century Gothic" panose="020B0502020202020204" pitchFamily="34" charset="0"/>
              </a:rPr>
              <a:t>1 minute or less</a:t>
            </a:r>
            <a:r>
              <a:rPr lang="en-US" sz="1800" dirty="0">
                <a:solidFill>
                  <a:schemeClr val="tx1"/>
                </a:solidFill>
                <a:latin typeface="Century Gothic" panose="020B0502020202020204" pitchFamily="34" charset="0"/>
              </a:rPr>
              <a:t>!</a:t>
            </a:r>
          </a:p>
          <a:p>
            <a:pPr marL="0" indent="0" algn="l">
              <a:buNone/>
            </a:pPr>
            <a:r>
              <a:rPr lang="en-US" sz="1800" dirty="0">
                <a:solidFill>
                  <a:schemeClr val="tx1"/>
                </a:solidFill>
                <a:latin typeface="Century Gothic" panose="020B0502020202020204" pitchFamily="34" charset="0"/>
              </a:rPr>
              <a:t>This is your opportunity to talk to your audience face-to-face.</a:t>
            </a:r>
          </a:p>
          <a:p>
            <a:pPr marL="0" indent="0" algn="l">
              <a:buNone/>
            </a:pPr>
            <a:r>
              <a:rPr lang="en-US" sz="1800" dirty="0">
                <a:solidFill>
                  <a:schemeClr val="tx1"/>
                </a:solidFill>
                <a:latin typeface="Century Gothic" panose="020B0502020202020204" pitchFamily="34" charset="0"/>
              </a:rPr>
              <a:t>Introduce yourself and tell us what got you interested in the question or problem, what you did and what it means. Focus on the main parts of your project:</a:t>
            </a:r>
          </a:p>
          <a:p>
            <a:pPr lvl="2"/>
            <a:r>
              <a:rPr lang="en-US" dirty="0">
                <a:solidFill>
                  <a:schemeClr val="tx1"/>
                </a:solidFill>
                <a:latin typeface="Century Gothic" panose="020B0502020202020204" pitchFamily="34" charset="0"/>
              </a:rPr>
              <a:t>Why?</a:t>
            </a:r>
          </a:p>
          <a:p>
            <a:pPr lvl="2"/>
            <a:r>
              <a:rPr lang="en-US" dirty="0">
                <a:solidFill>
                  <a:schemeClr val="tx1"/>
                </a:solidFill>
                <a:latin typeface="Century Gothic" panose="020B0502020202020204" pitchFamily="34" charset="0"/>
              </a:rPr>
              <a:t>How?</a:t>
            </a:r>
          </a:p>
          <a:p>
            <a:pPr lvl="2"/>
            <a:r>
              <a:rPr lang="en-US" dirty="0">
                <a:solidFill>
                  <a:schemeClr val="tx1"/>
                </a:solidFill>
                <a:latin typeface="Century Gothic" panose="020B0502020202020204" pitchFamily="34" charset="0"/>
              </a:rPr>
              <a:t>What?</a:t>
            </a:r>
          </a:p>
          <a:p>
            <a:pPr marL="0" indent="0" algn="l">
              <a:buNone/>
            </a:pPr>
            <a:r>
              <a:rPr lang="en-US" sz="1800" dirty="0">
                <a:solidFill>
                  <a:schemeClr val="tx1"/>
                </a:solidFill>
                <a:latin typeface="Century Gothic" panose="020B0502020202020204" pitchFamily="34" charset="0"/>
              </a:rPr>
              <a:t>Remember, one minute is a very short time! Prepare a simple script and time yourself before recording. Speak clearly and slowly. Show off your prototype, equipment or use a model.</a:t>
            </a:r>
          </a:p>
          <a:p>
            <a:pPr marL="0" indent="0" algn="l">
              <a:buNone/>
            </a:pPr>
            <a:r>
              <a:rPr lang="en-US" sz="1800" dirty="0">
                <a:solidFill>
                  <a:schemeClr val="tx1"/>
                </a:solidFill>
                <a:latin typeface="Century Gothic" panose="020B0502020202020204" pitchFamily="34" charset="0"/>
              </a:rPr>
              <a:t>Upload your video to YouTube or directly to the site. We encourage you to set the privacy to “Unlisted.” If you set it to “Private”, people won’t be able to watch your video.</a:t>
            </a:r>
          </a:p>
          <a:p>
            <a:pPr marL="0" indent="0" algn="l">
              <a:buNone/>
            </a:pPr>
            <a:r>
              <a:rPr lang="en-US" sz="1800" dirty="0">
                <a:solidFill>
                  <a:schemeClr val="tx1"/>
                </a:solidFill>
                <a:latin typeface="Century Gothic" panose="020B0502020202020204" pitchFamily="34" charset="0"/>
              </a:rPr>
              <a:t>Use the link button in the image area above to add the link to your video.</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1104874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1154954" y="632200"/>
            <a:ext cx="8761413" cy="898674"/>
          </a:xfrm>
        </p:spPr>
        <p:txBody>
          <a:bodyPr anchor="b">
            <a:normAutofit/>
          </a:bodyPr>
          <a:lstStyle/>
          <a:p>
            <a:r>
              <a:rPr lang="en-US" sz="4800" dirty="0">
                <a:solidFill>
                  <a:schemeClr val="accent4"/>
                </a:solidFill>
              </a:rPr>
              <a:t>Initiate and Plan: Why?</a:t>
            </a:r>
          </a:p>
        </p:txBody>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8" y="1754157"/>
            <a:ext cx="10222464" cy="4461114"/>
          </a:xfrm>
        </p:spPr>
        <p:txBody>
          <a:bodyPr anchor="ctr">
            <a:normAutofit/>
          </a:bodyPr>
          <a:lstStyle/>
          <a:p>
            <a:pPr marL="0" indent="0">
              <a:lnSpc>
                <a:spcPct val="90000"/>
              </a:lnSpc>
              <a:buNone/>
            </a:pPr>
            <a:r>
              <a:rPr lang="en-US" sz="1800" b="0" i="1" dirty="0">
                <a:solidFill>
                  <a:schemeClr val="tx1"/>
                </a:solidFill>
                <a:effectLst/>
                <a:latin typeface="Century Gothic" panose="020B0502020202020204" pitchFamily="34" charset="0"/>
              </a:rPr>
              <a:t>Tell us your story!</a:t>
            </a:r>
            <a:endParaRPr lang="en-US" sz="1800" b="0" i="0" dirty="0">
              <a:solidFill>
                <a:schemeClr val="tx1"/>
              </a:solidFill>
              <a:effectLst/>
              <a:latin typeface="Century Gothic" panose="020B0502020202020204" pitchFamily="34" charset="0"/>
            </a:endParaRPr>
          </a:p>
          <a:p>
            <a:pPr marL="0" indent="0">
              <a:lnSpc>
                <a:spcPct val="90000"/>
              </a:lnSpc>
              <a:buNone/>
            </a:pPr>
            <a:r>
              <a:rPr lang="en-US" sz="1800" b="0" i="0" dirty="0">
                <a:solidFill>
                  <a:schemeClr val="tx1"/>
                </a:solidFill>
                <a:effectLst/>
                <a:latin typeface="Century Gothic" panose="020B0502020202020204" pitchFamily="34" charset="0"/>
              </a:rPr>
              <a:t>You can use project sections, such as purpose, hypothesis and background information or a more narrative approach.</a:t>
            </a:r>
          </a:p>
          <a:p>
            <a:pPr marL="0" indent="0">
              <a:lnSpc>
                <a:spcPct val="90000"/>
              </a:lnSpc>
              <a:buNone/>
            </a:pPr>
            <a:endParaRPr lang="en-US" sz="1800" b="0" i="0" dirty="0">
              <a:solidFill>
                <a:schemeClr val="tx1"/>
              </a:solidFill>
              <a:effectLst/>
              <a:latin typeface="Century Gothic" panose="020B0502020202020204" pitchFamily="34" charset="0"/>
            </a:endParaRPr>
          </a:p>
          <a:p>
            <a:pPr marL="0" indent="0">
              <a:lnSpc>
                <a:spcPct val="90000"/>
              </a:lnSpc>
              <a:buNone/>
            </a:pPr>
            <a:r>
              <a:rPr lang="en-US" sz="1800" b="0" i="0" dirty="0">
                <a:solidFill>
                  <a:schemeClr val="tx1"/>
                </a:solidFill>
                <a:effectLst/>
                <a:latin typeface="Century Gothic" panose="020B0502020202020204" pitchFamily="34" charset="0"/>
              </a:rPr>
              <a:t>Some ideas you could include:</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Why did you do this project?</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What or who inspired you to do this project?</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What question were you trying to answer or what problem were you trying to solve?</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Who could benefit from your project?</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How can it make the world a better place?</a:t>
            </a:r>
          </a:p>
          <a:p>
            <a:pPr marL="457200" lvl="1" indent="0">
              <a:lnSpc>
                <a:spcPct val="90000"/>
              </a:lnSpc>
              <a:buNone/>
            </a:pPr>
            <a:endParaRPr lang="en-US" sz="1800" b="0" i="0" dirty="0">
              <a:solidFill>
                <a:schemeClr val="tx1"/>
              </a:solidFill>
              <a:effectLst/>
              <a:latin typeface="Century Gothic" panose="020B0502020202020204" pitchFamily="34" charset="0"/>
            </a:endParaRPr>
          </a:p>
          <a:p>
            <a:pPr marL="0" indent="0">
              <a:lnSpc>
                <a:spcPct val="90000"/>
              </a:lnSpc>
              <a:buNone/>
            </a:pPr>
            <a:r>
              <a:rPr lang="en-US" sz="1800" b="1" i="0" dirty="0">
                <a:solidFill>
                  <a:schemeClr val="tx1"/>
                </a:solidFill>
                <a:effectLst/>
                <a:latin typeface="Century Gothic" panose="020B0502020202020204" pitchFamily="34" charset="0"/>
              </a:rPr>
              <a:t>MAXIMUM 250 WORDS AND 5 IMAGES/FIGURES</a:t>
            </a:r>
            <a:endParaRPr lang="en-US" sz="1800" b="0" i="0" dirty="0">
              <a:solidFill>
                <a:schemeClr val="tx1"/>
              </a:solidFill>
              <a:effectLst/>
              <a:latin typeface="Century Gothic" panose="020B0502020202020204" pitchFamily="34" charset="0"/>
            </a:endParaRPr>
          </a:p>
          <a:p>
            <a:endParaRPr lang="en-US"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2582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1154954" y="632200"/>
            <a:ext cx="8761413" cy="898674"/>
          </a:xfrm>
        </p:spPr>
        <p:txBody>
          <a:bodyPr anchor="b">
            <a:normAutofit/>
          </a:bodyPr>
          <a:lstStyle/>
          <a:p>
            <a:r>
              <a:rPr lang="en-US" sz="4800" dirty="0">
                <a:solidFill>
                  <a:schemeClr val="accent4"/>
                </a:solidFill>
              </a:rPr>
              <a:t>Perform and Record - How?</a:t>
            </a:r>
          </a:p>
        </p:txBody>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781878" y="1530874"/>
            <a:ext cx="10921462" cy="4684397"/>
          </a:xfrm>
        </p:spPr>
        <p:txBody>
          <a:bodyPr anchor="ctr">
            <a:normAutofit/>
          </a:bodyPr>
          <a:lstStyle/>
          <a:p>
            <a:pPr marL="0" indent="0">
              <a:buNone/>
            </a:pPr>
            <a:r>
              <a:rPr lang="en-US" sz="1600" dirty="0">
                <a:solidFill>
                  <a:schemeClr val="tx1"/>
                </a:solidFill>
                <a:latin typeface="Century Gothic" panose="020B0502020202020204" pitchFamily="34" charset="0"/>
              </a:rPr>
              <a:t>How did you perform your experiment or develop your solution? </a:t>
            </a:r>
          </a:p>
          <a:p>
            <a:pPr marL="0" indent="0">
              <a:buNone/>
            </a:pPr>
            <a:r>
              <a:rPr lang="en-US" sz="1600" dirty="0">
                <a:solidFill>
                  <a:schemeClr val="tx1"/>
                </a:solidFill>
                <a:latin typeface="Century Gothic" panose="020B0502020202020204" pitchFamily="34" charset="0"/>
              </a:rPr>
              <a:t>You can use project sections, such as materials, methods, procedures, design process and testing procedure or a more narrative approach. Figures, photos, or prototype sketches can be used to show what you did. </a:t>
            </a:r>
          </a:p>
          <a:p>
            <a:pPr marL="0" indent="0">
              <a:buNone/>
            </a:pPr>
            <a:r>
              <a:rPr lang="en-US" sz="1600" dirty="0">
                <a:solidFill>
                  <a:schemeClr val="tx1"/>
                </a:solidFill>
                <a:latin typeface="Century Gothic" panose="020B0502020202020204" pitchFamily="34" charset="0"/>
              </a:rPr>
              <a:t>Some ideas you could include:</a:t>
            </a:r>
          </a:p>
          <a:p>
            <a:pPr lvl="1"/>
            <a:r>
              <a:rPr lang="en-US" sz="1600" dirty="0">
                <a:solidFill>
                  <a:schemeClr val="tx1"/>
                </a:solidFill>
                <a:latin typeface="Century Gothic" panose="020B0502020202020204" pitchFamily="34" charset="0"/>
              </a:rPr>
              <a:t>How did you do your background research?</a:t>
            </a:r>
          </a:p>
          <a:p>
            <a:pPr lvl="1"/>
            <a:r>
              <a:rPr lang="en-US" sz="1600" dirty="0">
                <a:solidFill>
                  <a:schemeClr val="tx1"/>
                </a:solidFill>
                <a:latin typeface="Century Gothic" panose="020B0502020202020204" pitchFamily="34" charset="0"/>
              </a:rPr>
              <a:t>How did you identify relevant and trustworthy sources of information?</a:t>
            </a:r>
          </a:p>
          <a:p>
            <a:pPr lvl="1"/>
            <a:r>
              <a:rPr lang="en-US" sz="1600" dirty="0">
                <a:solidFill>
                  <a:schemeClr val="tx1"/>
                </a:solidFill>
                <a:latin typeface="Century Gothic" panose="020B0502020202020204" pitchFamily="34" charset="0"/>
              </a:rPr>
              <a:t>What was your experiment or design process?</a:t>
            </a:r>
          </a:p>
          <a:p>
            <a:pPr lvl="1"/>
            <a:r>
              <a:rPr lang="en-US" sz="1600" dirty="0">
                <a:solidFill>
                  <a:schemeClr val="tx1"/>
                </a:solidFill>
                <a:latin typeface="Century Gothic" panose="020B0502020202020204" pitchFamily="34" charset="0"/>
              </a:rPr>
              <a:t>How did you design and test your solution or prototype?</a:t>
            </a:r>
          </a:p>
          <a:p>
            <a:pPr lvl="1"/>
            <a:r>
              <a:rPr lang="en-US" sz="1600" dirty="0">
                <a:solidFill>
                  <a:schemeClr val="tx1"/>
                </a:solidFill>
                <a:latin typeface="Century Gothic" panose="020B0502020202020204" pitchFamily="34" charset="0"/>
              </a:rPr>
              <a:t>What materials did you use?</a:t>
            </a:r>
          </a:p>
          <a:p>
            <a:pPr lvl="1"/>
            <a:r>
              <a:rPr lang="en-US" sz="1600" dirty="0">
                <a:solidFill>
                  <a:schemeClr val="tx1"/>
                </a:solidFill>
                <a:latin typeface="Century Gothic" panose="020B0502020202020204" pitchFamily="34" charset="0"/>
              </a:rPr>
              <a:t>How did you collect your data?</a:t>
            </a:r>
          </a:p>
          <a:p>
            <a:pPr lvl="1"/>
            <a:r>
              <a:rPr lang="en-US" sz="1600" dirty="0">
                <a:solidFill>
                  <a:schemeClr val="tx1"/>
                </a:solidFill>
                <a:latin typeface="Century Gothic" panose="020B0502020202020204" pitchFamily="34" charset="0"/>
              </a:rPr>
              <a:t>How many samples did you test?</a:t>
            </a:r>
          </a:p>
          <a:p>
            <a:pPr lvl="1"/>
            <a:r>
              <a:rPr lang="en-US" sz="1600" dirty="0">
                <a:solidFill>
                  <a:schemeClr val="tx1"/>
                </a:solidFill>
                <a:latin typeface="Century Gothic" panose="020B0502020202020204" pitchFamily="34" charset="0"/>
              </a:rPr>
              <a:t>How did you control the variables?</a:t>
            </a:r>
          </a:p>
          <a:p>
            <a:pPr marL="0" indent="0">
              <a:buNone/>
            </a:pPr>
            <a:r>
              <a:rPr lang="en-US" sz="1600" b="1" dirty="0">
                <a:solidFill>
                  <a:schemeClr val="tx1"/>
                </a:solidFill>
                <a:latin typeface="Century Gothic" panose="020B0502020202020204" pitchFamily="34" charset="0"/>
              </a:rPr>
              <a:t>MAXIMUM 300 WORDS AND 5 IMAGES/FIGURES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3357132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1180407" y="632200"/>
            <a:ext cx="9107984" cy="898674"/>
          </a:xfrm>
        </p:spPr>
        <p:txBody>
          <a:bodyPr anchor="b">
            <a:noAutofit/>
          </a:bodyPr>
          <a:lstStyle/>
          <a:p>
            <a:r>
              <a:rPr lang="en-US" sz="4800" dirty="0">
                <a:solidFill>
                  <a:schemeClr val="accent4"/>
                </a:solidFill>
              </a:rPr>
              <a:t>Analyze and Interpret: What?</a:t>
            </a:r>
          </a:p>
        </p:txBody>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1530874"/>
            <a:ext cx="10668001" cy="4694925"/>
          </a:xfrm>
        </p:spPr>
        <p:txBody>
          <a:bodyPr anchor="t">
            <a:noAutofit/>
          </a:bodyPr>
          <a:lstStyle/>
          <a:p>
            <a:pPr marL="0" indent="0">
              <a:lnSpc>
                <a:spcPct val="90000"/>
              </a:lnSpc>
              <a:buNone/>
            </a:pPr>
            <a:r>
              <a:rPr lang="en-US" sz="1800" b="0" i="1" dirty="0">
                <a:solidFill>
                  <a:schemeClr val="tx1"/>
                </a:solidFill>
                <a:effectLst/>
                <a:latin typeface="Century Gothic" panose="020B0502020202020204" pitchFamily="34" charset="0"/>
              </a:rPr>
              <a:t>Tell us your results! What did you find out?</a:t>
            </a:r>
          </a:p>
          <a:p>
            <a:pPr marL="0" indent="0">
              <a:lnSpc>
                <a:spcPct val="90000"/>
              </a:lnSpc>
              <a:buNone/>
            </a:pPr>
            <a:r>
              <a:rPr lang="en-US" sz="1800" b="0" i="1" dirty="0">
                <a:solidFill>
                  <a:schemeClr val="tx1"/>
                </a:solidFill>
                <a:effectLst/>
                <a:latin typeface="Century Gothic" panose="020B0502020202020204" pitchFamily="34" charset="0"/>
              </a:rPr>
              <a:t>You can use project sections, such as results, tables and graphs or a more narrative approach.</a:t>
            </a:r>
          </a:p>
          <a:p>
            <a:pPr marL="0" indent="0">
              <a:lnSpc>
                <a:spcPct val="90000"/>
              </a:lnSpc>
              <a:buNone/>
            </a:pPr>
            <a:r>
              <a:rPr lang="en-US" sz="1800" b="0" i="1" dirty="0">
                <a:solidFill>
                  <a:schemeClr val="tx1"/>
                </a:solidFill>
                <a:effectLst/>
                <a:latin typeface="Century Gothic" panose="020B0502020202020204" pitchFamily="34" charset="0"/>
              </a:rPr>
              <a:t>Here are ideas that you could include in this section:</a:t>
            </a:r>
          </a:p>
          <a:p>
            <a:pPr marL="685800" lvl="1">
              <a:lnSpc>
                <a:spcPct val="90000"/>
              </a:lnSpc>
            </a:pPr>
            <a:r>
              <a:rPr lang="en-US" sz="1600" b="0" i="1" dirty="0">
                <a:solidFill>
                  <a:schemeClr val="tx1"/>
                </a:solidFill>
                <a:effectLst/>
                <a:latin typeface="Century Gothic" panose="020B0502020202020204" pitchFamily="34" charset="0"/>
              </a:rPr>
              <a:t>What are the main results or findings of your project? </a:t>
            </a:r>
            <a:endParaRPr lang="en-US" sz="1600" b="0" i="1" dirty="0" smtClean="0">
              <a:solidFill>
                <a:schemeClr val="tx1"/>
              </a:solidFill>
              <a:effectLst/>
              <a:latin typeface="Century Gothic" panose="020B0502020202020204" pitchFamily="34" charset="0"/>
            </a:endParaRPr>
          </a:p>
          <a:p>
            <a:pPr marL="685800" lvl="1">
              <a:lnSpc>
                <a:spcPct val="90000"/>
              </a:lnSpc>
            </a:pPr>
            <a:r>
              <a:rPr lang="en-US" sz="1600" b="0" i="1" dirty="0" smtClean="0">
                <a:solidFill>
                  <a:schemeClr val="tx1"/>
                </a:solidFill>
                <a:effectLst/>
                <a:latin typeface="Century Gothic" panose="020B0502020202020204" pitchFamily="34" charset="0"/>
              </a:rPr>
              <a:t>How </a:t>
            </a:r>
            <a:r>
              <a:rPr lang="en-US" sz="1600" b="0" i="1" dirty="0">
                <a:solidFill>
                  <a:schemeClr val="tx1"/>
                </a:solidFill>
                <a:effectLst/>
                <a:latin typeface="Century Gothic" panose="020B0502020202020204" pitchFamily="34" charset="0"/>
              </a:rPr>
              <a:t>does your prototype work?</a:t>
            </a:r>
          </a:p>
          <a:p>
            <a:pPr marL="685800" lvl="1">
              <a:lnSpc>
                <a:spcPct val="90000"/>
              </a:lnSpc>
            </a:pPr>
            <a:r>
              <a:rPr lang="en-US" sz="1600" b="0" i="1" dirty="0">
                <a:solidFill>
                  <a:schemeClr val="tx1"/>
                </a:solidFill>
                <a:effectLst/>
                <a:latin typeface="Century Gothic" panose="020B0502020202020204" pitchFamily="34" charset="0"/>
              </a:rPr>
              <a:t>Discuss your results.</a:t>
            </a:r>
          </a:p>
          <a:p>
            <a:pPr marL="685800" lvl="1">
              <a:lnSpc>
                <a:spcPct val="90000"/>
              </a:lnSpc>
            </a:pPr>
            <a:r>
              <a:rPr lang="en-US" sz="1600" b="0" i="1" dirty="0">
                <a:solidFill>
                  <a:schemeClr val="tx1"/>
                </a:solidFill>
                <a:effectLst/>
                <a:latin typeface="Century Gothic" panose="020B0502020202020204" pitchFamily="34" charset="0"/>
              </a:rPr>
              <a:t>If you used statistics, explain why you chose the methods you used?</a:t>
            </a:r>
          </a:p>
          <a:p>
            <a:pPr marL="0" indent="0">
              <a:lnSpc>
                <a:spcPct val="90000"/>
              </a:lnSpc>
              <a:buNone/>
            </a:pPr>
            <a:r>
              <a:rPr lang="en-US" sz="1800" b="0" i="1" dirty="0">
                <a:solidFill>
                  <a:schemeClr val="tx1"/>
                </a:solidFill>
                <a:effectLst/>
                <a:latin typeface="Century Gothic" panose="020B0502020202020204" pitchFamily="34" charset="0"/>
              </a:rPr>
              <a:t>Show your results in graphical form – only include graphs or figures that summarize your data and support your conclusion.</a:t>
            </a:r>
          </a:p>
          <a:p>
            <a:pPr marL="0" indent="0">
              <a:lnSpc>
                <a:spcPct val="90000"/>
              </a:lnSpc>
              <a:buNone/>
            </a:pPr>
            <a:r>
              <a:rPr lang="en-US" sz="1800" b="0" i="1" dirty="0">
                <a:solidFill>
                  <a:schemeClr val="tx1"/>
                </a:solidFill>
                <a:effectLst/>
                <a:latin typeface="Century Gothic" panose="020B0502020202020204" pitchFamily="34" charset="0"/>
              </a:rPr>
              <a:t>It’s not necessary to show all the data you collected. Please, don't include every graph or table!</a:t>
            </a:r>
          </a:p>
          <a:p>
            <a:pPr marL="0" indent="0">
              <a:lnSpc>
                <a:spcPct val="90000"/>
              </a:lnSpc>
              <a:buNone/>
            </a:pPr>
            <a:r>
              <a:rPr lang="en-US" sz="1800" b="1" i="1" dirty="0">
                <a:solidFill>
                  <a:schemeClr val="tx1"/>
                </a:solidFill>
                <a:effectLst/>
                <a:latin typeface="Century Gothic" panose="020B0502020202020204" pitchFamily="34" charset="0"/>
              </a:rPr>
              <a:t>MAXIMUM 500 WORDS AND 5 IMAGES/FIGURES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00" y="367642"/>
            <a:ext cx="823507" cy="1089109"/>
          </a:xfrm>
          <a:prstGeom prst="rect">
            <a:avLst/>
          </a:prstGeom>
        </p:spPr>
      </p:pic>
    </p:spTree>
    <p:extLst>
      <p:ext uri="{BB962C8B-B14F-4D97-AF65-F5344CB8AC3E}">
        <p14:creationId xmlns:p14="http://schemas.microsoft.com/office/powerpoint/2010/main" val="197510571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5128CB46969747A266D26F017C9E6A" ma:contentTypeVersion="5" ma:contentTypeDescription="Create a new document." ma:contentTypeScope="" ma:versionID="f98c7213a8e3db988803ab42af6762e1">
  <xsd:schema xmlns:xsd="http://www.w3.org/2001/XMLSchema" xmlns:xs="http://www.w3.org/2001/XMLSchema" xmlns:p="http://schemas.microsoft.com/office/2006/metadata/properties" xmlns:ns1="http://schemas.microsoft.com/sharepoint/v3" targetNamespace="http://schemas.microsoft.com/office/2006/metadata/properties" ma:root="true" ma:fieldsID="26bb258f3987b2f9aa19c0ae5ae11cf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hidden="true" ma:internalName="PublishingStartDate" ma:readOnly="false">
      <xsd:simpleType>
        <xsd:restriction base="dms:Unknown"/>
      </xsd:simpleType>
    </xsd:element>
    <xsd:element name="PublishingExpirationDate" ma:index="9" nillable="true" ma:displayName="Scheduling End Date"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349B9F-829D-434F-9CEF-AE9967D12319}"/>
</file>

<file path=customXml/itemProps2.xml><?xml version="1.0" encoding="utf-8"?>
<ds:datastoreItem xmlns:ds="http://schemas.openxmlformats.org/officeDocument/2006/customXml" ds:itemID="{1F08B90B-70ED-4539-9C14-FB2728D9064F}"/>
</file>

<file path=customXml/itemProps3.xml><?xml version="1.0" encoding="utf-8"?>
<ds:datastoreItem xmlns:ds="http://schemas.openxmlformats.org/officeDocument/2006/customXml" ds:itemID="{A0D51BCB-0419-432E-B7F1-25548446A625}"/>
</file>

<file path=docProps/app.xml><?xml version="1.0" encoding="utf-8"?>
<Properties xmlns="http://schemas.openxmlformats.org/officeDocument/2006/extended-properties" xmlns:vt="http://schemas.openxmlformats.org/officeDocument/2006/docPropsVTypes">
  <Template>TM03457444[[fn=Basis]]</Template>
  <TotalTime>153</TotalTime>
  <Words>1154</Words>
  <Application>Microsoft Office PowerPoint</Application>
  <PresentationFormat>Widescreen</PresentationFormat>
  <Paragraphs>130</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BlinkMacSystemFont</vt:lpstr>
      <vt:lpstr>Calibri</vt:lpstr>
      <vt:lpstr>Century Gothic</vt:lpstr>
      <vt:lpstr>Corbel</vt:lpstr>
      <vt:lpstr>Basis</vt:lpstr>
      <vt:lpstr>Anglophone School Districts Virtual  Template for Regional STEM Fairs</vt:lpstr>
      <vt:lpstr>Virtual NB Regional STEM Fair ProjectBoard Template</vt:lpstr>
      <vt:lpstr>Project Types</vt:lpstr>
      <vt:lpstr>For Inspiration   CWSF Categories (Canada-Wide Science Fair)</vt:lpstr>
      <vt:lpstr>Summary: MAXIMUM 150 WORDS AND 1 IMAGE </vt:lpstr>
      <vt:lpstr>Communication - Video </vt:lpstr>
      <vt:lpstr>Initiate and Plan: Why?</vt:lpstr>
      <vt:lpstr>Perform and Record - How?</vt:lpstr>
      <vt:lpstr>Analyze and Interpret: What?</vt:lpstr>
      <vt:lpstr>Analyze and Interpret: So What?</vt:lpstr>
      <vt:lpstr>Analyze and Interpret: What’s next?</vt:lpstr>
      <vt:lpstr>References</vt:lpstr>
      <vt:lpstr>Register for the NB Regional STEM Fair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Anglophone School Districts’ Virtual Innovate/ STEM Fair/STEAM Expo  Template</dc:title>
  <dc:creator>Hoyt-Hallett, Jon  (ASD-W)</dc:creator>
  <cp:lastModifiedBy>BeckyGeneau</cp:lastModifiedBy>
  <cp:revision>23</cp:revision>
  <dcterms:created xsi:type="dcterms:W3CDTF">2021-01-25T19:31:17Z</dcterms:created>
  <dcterms:modified xsi:type="dcterms:W3CDTF">2022-02-21T19:25:20Z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0x010100D55128CB46969747A266D26F017C9E6A</vt:lpwstr>
  </property>
</Properties>
</file>